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2"/>
  </p:notesMasterIdLst>
  <p:handoutMasterIdLst>
    <p:handoutMasterId r:id="rId33"/>
  </p:handoutMasterIdLst>
  <p:sldIdLst>
    <p:sldId id="603" r:id="rId6"/>
    <p:sldId id="2430" r:id="rId7"/>
    <p:sldId id="2417" r:id="rId8"/>
    <p:sldId id="259" r:id="rId9"/>
    <p:sldId id="2427" r:id="rId10"/>
    <p:sldId id="2431" r:id="rId11"/>
    <p:sldId id="2424" r:id="rId12"/>
    <p:sldId id="2434" r:id="rId13"/>
    <p:sldId id="2435" r:id="rId14"/>
    <p:sldId id="2429" r:id="rId15"/>
    <p:sldId id="2436" r:id="rId16"/>
    <p:sldId id="2437" r:id="rId17"/>
    <p:sldId id="2439" r:id="rId18"/>
    <p:sldId id="2440" r:id="rId19"/>
    <p:sldId id="2432" r:id="rId20"/>
    <p:sldId id="2438" r:id="rId21"/>
    <p:sldId id="2433" r:id="rId22"/>
    <p:sldId id="2441" r:id="rId23"/>
    <p:sldId id="2425" r:id="rId24"/>
    <p:sldId id="2443" r:id="rId25"/>
    <p:sldId id="2445" r:id="rId26"/>
    <p:sldId id="2444" r:id="rId27"/>
    <p:sldId id="2423" r:id="rId28"/>
    <p:sldId id="2426" r:id="rId29"/>
    <p:sldId id="2442" r:id="rId30"/>
    <p:sldId id="2428" r:id="rId3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595757"/>
    <a:srgbClr val="221815"/>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3"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2/3/25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38996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58052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17</a:t>
            </a:fld>
            <a:endParaRPr kumimoji="1" lang="zh-CN" altLang="en-US"/>
          </a:p>
        </p:txBody>
      </p:sp>
    </p:spTree>
    <p:extLst>
      <p:ext uri="{BB962C8B-B14F-4D97-AF65-F5344CB8AC3E}">
        <p14:creationId xmlns:p14="http://schemas.microsoft.com/office/powerpoint/2010/main" val="3278115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AIFoundation</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AIFoundation</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AIFoundation</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AIFoundation</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AIFoundation</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AIFoundation</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AIFoundation</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uxpro.ai/dashboard" TargetMode="External"/><Relationship Id="rId2" Type="http://schemas.openxmlformats.org/officeDocument/2006/relationships/hyperlink" Target="https://huggingface.co/spaces/deepseek-ai/Janus-Pro-7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p.weixin.qq.com/s/NLk9JUJskvCIy7IiMCQAUw" TargetMode="External"/><Relationship Id="rId2" Type="http://schemas.openxmlformats.org/officeDocument/2006/relationships/hyperlink" Target="https://mp.weixin.qq.com/s/Ao5V0ICGX3X2HWfIw23YAQ" TargetMode="External"/><Relationship Id="rId1" Type="http://schemas.openxmlformats.org/officeDocument/2006/relationships/slideLayout" Target="../slideLayouts/slideLayout3.xml"/><Relationship Id="rId6" Type="http://schemas.openxmlformats.org/officeDocument/2006/relationships/hyperlink" Target="https://zhuanlan.zhihu.com/p/20764953677" TargetMode="External"/><Relationship Id="rId5" Type="http://schemas.openxmlformats.org/officeDocument/2006/relationships/hyperlink" Target="https://www.zhihu.com/question/10723450802" TargetMode="External"/><Relationship Id="rId4" Type="http://schemas.openxmlformats.org/officeDocument/2006/relationships/hyperlink" Target="https://mp.weixin.qq.com/s/XuJh7huN2Ndsy2b3Mr1pbQ"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8858BE-DB75-9276-AE60-B70AA2DDC100}"/>
              </a:ext>
            </a:extLst>
          </p:cNvPr>
          <p:cNvPicPr>
            <a:picLocks noChangeAspect="1"/>
          </p:cNvPicPr>
          <p:nvPr/>
        </p:nvPicPr>
        <p:blipFill>
          <a:blip r:embed="rId3"/>
          <a:stretch>
            <a:fillRect/>
          </a:stretch>
        </p:blipFill>
        <p:spPr>
          <a:xfrm>
            <a:off x="0" y="-20994"/>
            <a:ext cx="12227896" cy="6878994"/>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328773" y="3018090"/>
            <a:ext cx="11073500"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8800" dirty="0">
                <a:solidFill>
                  <a:schemeClr val="tx2"/>
                </a:solidFill>
                <a:latin typeface="Futura-Medium" panose="020B0602020204020303" pitchFamily="34" charset="-79"/>
                <a:cs typeface="Futura-Medium" panose="020B0602020204020303" pitchFamily="34" charset="-79"/>
              </a:rPr>
              <a:t>DeepSeek</a:t>
            </a:r>
            <a:r>
              <a:rPr lang="zh-CN" altLang="en-US" sz="8800" dirty="0">
                <a:solidFill>
                  <a:schemeClr val="tx2"/>
                </a:solidFill>
                <a:latin typeface="Futura-Medium" panose="020B0602020204020303" pitchFamily="34" charset="-79"/>
                <a:cs typeface="Futura-Medium" panose="020B0602020204020303" pitchFamily="34" charset="-79"/>
              </a:rPr>
              <a:t> </a:t>
            </a:r>
            <a:r>
              <a:rPr lang="en" altLang="zh-CN" sz="8800" dirty="0">
                <a:solidFill>
                  <a:schemeClr val="tx2"/>
                </a:solidFill>
                <a:latin typeface="Futura-Medium" panose="020B0602020204020303" pitchFamily="34" charset="-79"/>
                <a:cs typeface="Futura-Medium" panose="020B0602020204020303" pitchFamily="34" charset="-79"/>
              </a:rPr>
              <a:t>Janus</a:t>
            </a:r>
            <a:r>
              <a:rPr lang="en-US" altLang="zh-CN" sz="8800" dirty="0">
                <a:solidFill>
                  <a:schemeClr val="tx2"/>
                </a:solidFill>
                <a:latin typeface="Futura-Medium" panose="020B0602020204020303" pitchFamily="34" charset="-79"/>
                <a:cs typeface="Futura-Medium" panose="020B0602020204020303" pitchFamily="34" charset="-79"/>
              </a:rPr>
              <a:t>-Pro</a:t>
            </a:r>
          </a:p>
          <a:p>
            <a:pPr marL="50800" algn="ctr">
              <a:buClr>
                <a:srgbClr val="C00000"/>
              </a:buClr>
            </a:pPr>
            <a:r>
              <a:rPr lang="zh-CN" altLang="en-US" sz="8800" dirty="0">
                <a:solidFill>
                  <a:schemeClr val="tx2"/>
                </a:solidFill>
                <a:latin typeface="Futura-Medium" panose="020B0602020204020303" pitchFamily="34" charset="-79"/>
                <a:cs typeface="Futura-Medium" panose="020B0602020204020303" pitchFamily="34" charset="-79"/>
              </a:rPr>
              <a:t>深度解读</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9ADE9D-FBC5-CE38-5669-BEA57ADF8AF0}"/>
              </a:ext>
            </a:extLst>
          </p:cNvPr>
          <p:cNvSpPr>
            <a:spLocks noGrp="1"/>
          </p:cNvSpPr>
          <p:nvPr>
            <p:ph type="title"/>
          </p:nvPr>
        </p:nvSpPr>
        <p:spPr>
          <a:xfrm>
            <a:off x="623635" y="522789"/>
            <a:ext cx="10963473" cy="589190"/>
          </a:xfrm>
        </p:spPr>
        <p:txBody>
          <a:bodyPr/>
          <a:lstStyle/>
          <a:p>
            <a:r>
              <a:rPr lang="en" altLang="zh-CN" dirty="0"/>
              <a:t>DeepSeek</a:t>
            </a:r>
            <a:r>
              <a:rPr lang="zh-CN" altLang="en-US" dirty="0"/>
              <a:t> </a:t>
            </a:r>
            <a:r>
              <a:rPr lang="en" altLang="zh-CN" dirty="0" err="1"/>
              <a:t>JanusFlow</a:t>
            </a:r>
            <a:endParaRPr lang="zh-CN" altLang="en-US" dirty="0"/>
          </a:p>
        </p:txBody>
      </p:sp>
      <p:sp>
        <p:nvSpPr>
          <p:cNvPr id="5" name="内容占位符 4">
            <a:extLst>
              <a:ext uri="{FF2B5EF4-FFF2-40B4-BE49-F238E27FC236}">
                <a16:creationId xmlns:a16="http://schemas.microsoft.com/office/drawing/2014/main" id="{50004543-F5F0-233E-E88C-7D2EF69E7C22}"/>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在多模态</a:t>
            </a:r>
            <a:r>
              <a:rPr lang="en" altLang="zh-CN" dirty="0"/>
              <a:t>AI</a:t>
            </a:r>
            <a:r>
              <a:rPr lang="zh-CN" altLang="en-US" dirty="0"/>
              <a:t>领域，基于预训练视觉编码器与 </a:t>
            </a:r>
            <a:r>
              <a:rPr lang="en" altLang="zh-CN" dirty="0"/>
              <a:t>MLLM</a:t>
            </a:r>
            <a:r>
              <a:rPr lang="zh-CN" altLang="en-US" dirty="0"/>
              <a:t> （</a:t>
            </a:r>
            <a:r>
              <a:rPr lang="en" altLang="zh-CN" dirty="0" err="1"/>
              <a:t>LLaVA</a:t>
            </a:r>
            <a:r>
              <a:rPr lang="zh-CN" altLang="en-US" dirty="0"/>
              <a:t> 系列）在视觉理解任务上展现出卓越性能。</a:t>
            </a:r>
          </a:p>
          <a:p>
            <a:pPr marL="457200" indent="-457200">
              <a:buFont typeface="+mj-lt"/>
              <a:buAutoNum type="arabicPeriod"/>
            </a:pPr>
            <a:r>
              <a:rPr lang="zh-CN" altLang="en-US" dirty="0"/>
              <a:t>基于 </a:t>
            </a:r>
            <a:r>
              <a:rPr lang="en" altLang="zh-CN" dirty="0"/>
              <a:t>Rectified Flow</a:t>
            </a:r>
            <a:r>
              <a:rPr lang="zh-CN" altLang="en-US" dirty="0"/>
              <a:t> 模型（如</a:t>
            </a:r>
            <a:r>
              <a:rPr lang="en" altLang="zh-CN" dirty="0"/>
              <a:t>Stable Diffusion 3</a:t>
            </a:r>
            <a:r>
              <a:rPr lang="zh-CN" altLang="en-US" dirty="0"/>
              <a:t>及其衍生版本）则在视觉生成方面取得重大突破。</a:t>
            </a:r>
          </a:p>
          <a:p>
            <a:endParaRPr lang="en-US" altLang="zh-CN" dirty="0"/>
          </a:p>
          <a:p>
            <a:r>
              <a:rPr lang="zh-CN" altLang="en-US" dirty="0"/>
              <a:t>能否将这两种简单的技术范式统一到单一模型中？</a:t>
            </a:r>
            <a:r>
              <a:rPr lang="en" altLang="zh-CN" dirty="0"/>
              <a:t>DeepSeek</a:t>
            </a:r>
            <a:r>
              <a:rPr lang="zh-CN" altLang="en-US" dirty="0"/>
              <a:t> </a:t>
            </a:r>
            <a:r>
              <a:rPr lang="en" altLang="zh-CN" dirty="0" err="1"/>
              <a:t>JanusFlow</a:t>
            </a:r>
            <a:r>
              <a:rPr lang="zh-CN" altLang="en-US" dirty="0"/>
              <a:t>：</a:t>
            </a:r>
          </a:p>
          <a:p>
            <a:r>
              <a:rPr lang="zh-CN" altLang="en-US" b="1" dirty="0"/>
              <a:t>在</a:t>
            </a:r>
            <a:r>
              <a:rPr lang="en" altLang="zh-CN" b="1" dirty="0"/>
              <a:t>LLM</a:t>
            </a:r>
            <a:r>
              <a:rPr lang="zh-CN" altLang="en-US" b="1" dirty="0"/>
              <a:t>框架内直接融合这两种结构，实现视觉理解与生成能力的有效统一</a:t>
            </a:r>
          </a:p>
          <a:p>
            <a:endParaRPr lang="zh-CN" altLang="en-US" dirty="0"/>
          </a:p>
        </p:txBody>
      </p:sp>
    </p:spTree>
    <p:extLst>
      <p:ext uri="{BB962C8B-B14F-4D97-AF65-F5344CB8AC3E}">
        <p14:creationId xmlns:p14="http://schemas.microsoft.com/office/powerpoint/2010/main" val="204401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9ADE9D-FBC5-CE38-5669-BEA57ADF8AF0}"/>
              </a:ext>
            </a:extLst>
          </p:cNvPr>
          <p:cNvSpPr>
            <a:spLocks noGrp="1"/>
          </p:cNvSpPr>
          <p:nvPr>
            <p:ph type="title"/>
          </p:nvPr>
        </p:nvSpPr>
        <p:spPr>
          <a:xfrm>
            <a:off x="623635" y="522789"/>
            <a:ext cx="10963473" cy="589190"/>
          </a:xfrm>
        </p:spPr>
        <p:txBody>
          <a:bodyPr/>
          <a:lstStyle/>
          <a:p>
            <a:r>
              <a:rPr lang="en" altLang="zh-CN" dirty="0"/>
              <a:t>DeepSeek</a:t>
            </a:r>
            <a:r>
              <a:rPr lang="zh-CN" altLang="en-US" dirty="0"/>
              <a:t> </a:t>
            </a:r>
            <a:r>
              <a:rPr lang="en" altLang="zh-CN" dirty="0" err="1"/>
              <a:t>JanusFlow</a:t>
            </a:r>
            <a:endParaRPr lang="zh-CN" altLang="en-US" dirty="0"/>
          </a:p>
        </p:txBody>
      </p:sp>
      <p:sp>
        <p:nvSpPr>
          <p:cNvPr id="5" name="内容占位符 4">
            <a:extLst>
              <a:ext uri="{FF2B5EF4-FFF2-40B4-BE49-F238E27FC236}">
                <a16:creationId xmlns:a16="http://schemas.microsoft.com/office/drawing/2014/main" id="{50004543-F5F0-233E-E88C-7D2EF69E7C22}"/>
              </a:ext>
            </a:extLst>
          </p:cNvPr>
          <p:cNvSpPr>
            <a:spLocks noGrp="1"/>
          </p:cNvSpPr>
          <p:nvPr>
            <p:ph sz="half" idx="1"/>
          </p:nvPr>
        </p:nvSpPr>
        <p:spPr>
          <a:xfrm>
            <a:off x="623635" y="1246909"/>
            <a:ext cx="10963473" cy="5108171"/>
          </a:xfrm>
        </p:spPr>
        <p:txBody>
          <a:bodyPr/>
          <a:lstStyle/>
          <a:p>
            <a:r>
              <a:rPr lang="zh-CN" altLang="en-US" b="1" dirty="0"/>
              <a:t>视觉理解编码器（</a:t>
            </a:r>
            <a:r>
              <a:rPr lang="en" altLang="zh-CN" b="1" dirty="0"/>
              <a:t>Und. Encoder</a:t>
            </a:r>
            <a:r>
              <a:rPr lang="zh-CN" altLang="en" b="1" dirty="0"/>
              <a:t>）：</a:t>
            </a:r>
            <a:r>
              <a:rPr lang="zh-CN" altLang="en-US" dirty="0"/>
              <a:t>使用 </a:t>
            </a:r>
            <a:r>
              <a:rPr lang="en" altLang="zh-CN" dirty="0" err="1"/>
              <a:t>SigLIP</a:t>
            </a:r>
            <a:r>
              <a:rPr lang="zh-CN" altLang="en-US" dirty="0"/>
              <a:t> 将输入图片转换成 </a:t>
            </a:r>
            <a:r>
              <a:rPr lang="en" altLang="zh-CN" dirty="0"/>
              <a:t>Visual embeddings</a:t>
            </a:r>
            <a:r>
              <a:rPr lang="zh-CN" altLang="en" dirty="0"/>
              <a:t>；</a:t>
            </a:r>
            <a:r>
              <a:rPr lang="zh-CN" altLang="en-US" dirty="0"/>
              <a:t>专注于视觉理解任务的特征提取。</a:t>
            </a:r>
          </a:p>
          <a:p>
            <a:r>
              <a:rPr lang="zh-CN" altLang="en-US" b="1" dirty="0"/>
              <a:t>视觉生成编解码器（</a:t>
            </a:r>
            <a:r>
              <a:rPr lang="en" altLang="zh-CN" b="1" dirty="0"/>
              <a:t>Gen. Encoder/Decoder</a:t>
            </a:r>
            <a:r>
              <a:rPr lang="zh-CN" altLang="en" b="1" dirty="0"/>
              <a:t>）：</a:t>
            </a:r>
            <a:r>
              <a:rPr lang="zh-CN" altLang="en-US" dirty="0"/>
              <a:t>轻量级模块，总参数量约</a:t>
            </a:r>
            <a:r>
              <a:rPr lang="en-US" altLang="zh-CN" dirty="0"/>
              <a:t>70</a:t>
            </a:r>
            <a:r>
              <a:rPr lang="en" altLang="zh-CN" dirty="0"/>
              <a:t>M</a:t>
            </a:r>
            <a:r>
              <a:rPr lang="zh-CN" altLang="en" dirty="0"/>
              <a:t>；</a:t>
            </a:r>
            <a:r>
              <a:rPr lang="zh-CN" altLang="en-US" dirty="0"/>
              <a:t>基于 </a:t>
            </a:r>
            <a:r>
              <a:rPr lang="en" altLang="zh-CN" dirty="0"/>
              <a:t>SDXL-VAE</a:t>
            </a:r>
            <a:r>
              <a:rPr lang="zh-CN" altLang="en-US" dirty="0"/>
              <a:t> 的 </a:t>
            </a:r>
            <a:r>
              <a:rPr lang="en" altLang="zh-CN" dirty="0"/>
              <a:t>latent space</a:t>
            </a:r>
            <a:r>
              <a:rPr lang="zh-CN" altLang="en-US" dirty="0"/>
              <a:t> 进行生成；编码器：利用双层 </a:t>
            </a:r>
            <a:r>
              <a:rPr lang="en" altLang="zh-CN" dirty="0" err="1"/>
              <a:t>ConvNeXt</a:t>
            </a:r>
            <a:r>
              <a:rPr lang="en" altLang="zh-CN" dirty="0"/>
              <a:t> Block</a:t>
            </a:r>
            <a:r>
              <a:rPr lang="zh-CN" altLang="en-US" dirty="0"/>
              <a:t> 将输入 </a:t>
            </a:r>
            <a:r>
              <a:rPr lang="en" altLang="zh-CN" dirty="0"/>
              <a:t>latent </a:t>
            </a:r>
            <a:r>
              <a:rPr lang="en" altLang="zh-CN" dirty="0" err="1"/>
              <a:t>z_t</a:t>
            </a:r>
            <a:r>
              <a:rPr lang="en" altLang="zh-CN" dirty="0"/>
              <a:t> </a:t>
            </a:r>
            <a:r>
              <a:rPr lang="zh-CN" altLang="en-US" dirty="0"/>
              <a:t>转换为 </a:t>
            </a:r>
            <a:r>
              <a:rPr lang="en" altLang="zh-CN" dirty="0"/>
              <a:t>visual embeddings</a:t>
            </a:r>
            <a:r>
              <a:rPr lang="zh-CN" altLang="en" dirty="0"/>
              <a:t>；</a:t>
            </a:r>
            <a:r>
              <a:rPr lang="zh-CN" altLang="en-US" dirty="0"/>
              <a:t>解码器：通过双层 </a:t>
            </a:r>
            <a:r>
              <a:rPr lang="en" altLang="zh-CN" dirty="0" err="1"/>
              <a:t>ConvNeXt</a:t>
            </a:r>
            <a:r>
              <a:rPr lang="en" altLang="zh-CN" dirty="0"/>
              <a:t> Block</a:t>
            </a:r>
            <a:r>
              <a:rPr lang="zh-CN" altLang="en-US" dirty="0"/>
              <a:t> 将处理后的 </a:t>
            </a:r>
            <a:r>
              <a:rPr lang="en" altLang="zh-CN" dirty="0"/>
              <a:t>embeddings</a:t>
            </a:r>
            <a:r>
              <a:rPr lang="zh-CN" altLang="en-US" dirty="0"/>
              <a:t> 解码为 </a:t>
            </a:r>
            <a:r>
              <a:rPr lang="en" altLang="zh-CN" dirty="0"/>
              <a:t>latent space</a:t>
            </a:r>
            <a:r>
              <a:rPr lang="zh-CN" altLang="en-US" dirty="0"/>
              <a:t> 中速度 </a:t>
            </a:r>
            <a:r>
              <a:rPr lang="en" altLang="zh-CN" dirty="0"/>
              <a:t>v </a:t>
            </a:r>
            <a:r>
              <a:rPr lang="zh-CN" altLang="en" dirty="0"/>
              <a:t>。</a:t>
            </a:r>
          </a:p>
          <a:p>
            <a:r>
              <a:rPr lang="zh-CN" altLang="en-US" b="1" dirty="0"/>
              <a:t>注意力机制：</a:t>
            </a:r>
            <a:r>
              <a:rPr lang="zh-CN" altLang="en-US" dirty="0"/>
              <a:t>初步实验中，发现生成任务中 </a:t>
            </a:r>
            <a:r>
              <a:rPr lang="en" altLang="zh-CN" dirty="0"/>
              <a:t>causal attention</a:t>
            </a:r>
            <a:r>
              <a:rPr lang="zh-CN" altLang="en-US" dirty="0"/>
              <a:t> 和 </a:t>
            </a:r>
            <a:r>
              <a:rPr lang="en" altLang="zh-CN" dirty="0"/>
              <a:t>bidirectional attention</a:t>
            </a:r>
            <a:r>
              <a:rPr lang="zh-CN" altLang="en-US" dirty="0"/>
              <a:t> 效果相当；基于效率和简洁性考虑，统一采用 </a:t>
            </a:r>
            <a:r>
              <a:rPr lang="en" altLang="zh-CN" dirty="0"/>
              <a:t>causal attention</a:t>
            </a:r>
            <a:r>
              <a:rPr lang="zh-CN" altLang="en-US" dirty="0"/>
              <a:t> 处理两类任务。</a:t>
            </a:r>
          </a:p>
          <a:p>
            <a:endParaRPr lang="zh-CN" altLang="en-US" dirty="0"/>
          </a:p>
        </p:txBody>
      </p:sp>
    </p:spTree>
    <p:extLst>
      <p:ext uri="{BB962C8B-B14F-4D97-AF65-F5344CB8AC3E}">
        <p14:creationId xmlns:p14="http://schemas.microsoft.com/office/powerpoint/2010/main" val="83147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7D5B92-6168-F8F3-4432-AAF1B2AA88AD}"/>
              </a:ext>
            </a:extLst>
          </p:cNvPr>
          <p:cNvSpPr>
            <a:spLocks noGrp="1"/>
          </p:cNvSpPr>
          <p:nvPr>
            <p:ph type="title"/>
          </p:nvPr>
        </p:nvSpPr>
        <p:spPr/>
        <p:txBody>
          <a:bodyPr/>
          <a:lstStyle/>
          <a:p>
            <a:r>
              <a:rPr lang="en" altLang="zh-CN" dirty="0"/>
              <a:t>DeepSeek</a:t>
            </a:r>
            <a:r>
              <a:rPr lang="zh-CN" altLang="en-US" dirty="0"/>
              <a:t> </a:t>
            </a:r>
            <a:r>
              <a:rPr lang="en" altLang="zh-CN" dirty="0" err="1"/>
              <a:t>JanusFlow</a:t>
            </a:r>
            <a:endParaRPr lang="zh-CN" altLang="en-US" dirty="0"/>
          </a:p>
        </p:txBody>
      </p:sp>
      <p:pic>
        <p:nvPicPr>
          <p:cNvPr id="6" name="图片 5">
            <a:extLst>
              <a:ext uri="{FF2B5EF4-FFF2-40B4-BE49-F238E27FC236}">
                <a16:creationId xmlns:a16="http://schemas.microsoft.com/office/drawing/2014/main" id="{15E3D66F-B92F-79A8-4B69-2ACDE4BAAC7D}"/>
              </a:ext>
            </a:extLst>
          </p:cNvPr>
          <p:cNvPicPr>
            <a:picLocks noChangeAspect="1"/>
          </p:cNvPicPr>
          <p:nvPr/>
        </p:nvPicPr>
        <p:blipFill>
          <a:blip r:embed="rId2"/>
          <a:stretch>
            <a:fillRect/>
          </a:stretch>
        </p:blipFill>
        <p:spPr>
          <a:xfrm>
            <a:off x="603387" y="1909169"/>
            <a:ext cx="10983721" cy="3947102"/>
          </a:xfrm>
          <a:prstGeom prst="rect">
            <a:avLst/>
          </a:prstGeom>
        </p:spPr>
      </p:pic>
    </p:spTree>
    <p:extLst>
      <p:ext uri="{BB962C8B-B14F-4D97-AF65-F5344CB8AC3E}">
        <p14:creationId xmlns:p14="http://schemas.microsoft.com/office/powerpoint/2010/main" val="4137005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553C1DF-8A69-26CD-F5BD-ADB1769D0487}"/>
              </a:ext>
            </a:extLst>
          </p:cNvPr>
          <p:cNvSpPr>
            <a:spLocks noGrp="1"/>
          </p:cNvSpPr>
          <p:nvPr>
            <p:ph type="title"/>
          </p:nvPr>
        </p:nvSpPr>
        <p:spPr>
          <a:xfrm>
            <a:off x="623635" y="522789"/>
            <a:ext cx="10963473" cy="589190"/>
          </a:xfrm>
        </p:spPr>
        <p:txBody>
          <a:bodyPr/>
          <a:lstStyle/>
          <a:p>
            <a:r>
              <a:rPr lang="en" altLang="zh-CN" dirty="0"/>
              <a:t>Janus</a:t>
            </a:r>
            <a:r>
              <a:rPr lang="en-US" altLang="zh-CN" dirty="0"/>
              <a:t>-Pro</a:t>
            </a:r>
            <a:r>
              <a:rPr lang="zh-CN" altLang="en-US" dirty="0"/>
              <a:t> 主要改进</a:t>
            </a:r>
          </a:p>
        </p:txBody>
      </p:sp>
      <p:sp>
        <p:nvSpPr>
          <p:cNvPr id="5" name="内容占位符 4">
            <a:extLst>
              <a:ext uri="{FF2B5EF4-FFF2-40B4-BE49-F238E27FC236}">
                <a16:creationId xmlns:a16="http://schemas.microsoft.com/office/drawing/2014/main" id="{4AC3312E-BACA-416E-29F1-BB8876EFCCB6}"/>
              </a:ext>
            </a:extLst>
          </p:cNvPr>
          <p:cNvSpPr>
            <a:spLocks noGrp="1"/>
          </p:cNvSpPr>
          <p:nvPr>
            <p:ph sz="half" idx="1"/>
          </p:nvPr>
        </p:nvSpPr>
        <p:spPr>
          <a:xfrm>
            <a:off x="623635" y="1246909"/>
            <a:ext cx="10963473" cy="5108171"/>
          </a:xfrm>
        </p:spPr>
        <p:txBody>
          <a:bodyPr/>
          <a:lstStyle/>
          <a:p>
            <a:r>
              <a:rPr lang="zh-CN" altLang="en-US" b="1" dirty="0"/>
              <a:t>训练策略</a:t>
            </a:r>
          </a:p>
          <a:p>
            <a:pPr lvl="1"/>
            <a:r>
              <a:rPr lang="en" altLang="zh-CN" dirty="0"/>
              <a:t>Stage 1</a:t>
            </a:r>
            <a:r>
              <a:rPr lang="zh-CN" altLang="en-US" dirty="0"/>
              <a:t>：增加训练步数，在 </a:t>
            </a:r>
            <a:r>
              <a:rPr lang="en" altLang="zh-CN" dirty="0"/>
              <a:t>ImageNet </a:t>
            </a:r>
            <a:r>
              <a:rPr lang="zh-CN" altLang="en-US" dirty="0"/>
              <a:t>上充分训练；</a:t>
            </a:r>
          </a:p>
          <a:p>
            <a:pPr lvl="1"/>
            <a:r>
              <a:rPr lang="en" altLang="zh-CN" dirty="0"/>
              <a:t>Stage 2</a:t>
            </a:r>
            <a:r>
              <a:rPr lang="zh-CN" altLang="en-US" dirty="0"/>
              <a:t>：不再使用 </a:t>
            </a:r>
            <a:r>
              <a:rPr lang="en" altLang="zh-CN" dirty="0"/>
              <a:t>ImageNet</a:t>
            </a:r>
            <a:r>
              <a:rPr lang="zh-CN" altLang="en" dirty="0"/>
              <a:t>，</a:t>
            </a:r>
            <a:r>
              <a:rPr lang="zh-CN" altLang="en-US" dirty="0"/>
              <a:t>直接使用常规文本到图像数据的训练数据；</a:t>
            </a:r>
          </a:p>
          <a:p>
            <a:pPr lvl="1"/>
            <a:r>
              <a:rPr lang="en" altLang="zh-CN" dirty="0"/>
              <a:t>Stage 3</a:t>
            </a:r>
            <a:r>
              <a:rPr lang="zh-CN" altLang="en-US" dirty="0"/>
              <a:t>：修改微调过程中数据集配比，将多模态数据、纯文本数据和文本到图像比例从 </a:t>
            </a:r>
            <a:r>
              <a:rPr lang="en-US" altLang="zh-CN" dirty="0"/>
              <a:t>7:3:10 </a:t>
            </a:r>
            <a:r>
              <a:rPr lang="zh-CN" altLang="en-US" dirty="0"/>
              <a:t>改为 </a:t>
            </a:r>
            <a:r>
              <a:rPr lang="en-US" altLang="zh-CN" dirty="0"/>
              <a:t>5:1:4</a:t>
            </a:r>
          </a:p>
          <a:p>
            <a:r>
              <a:rPr lang="zh-CN" altLang="en-US" b="1" dirty="0"/>
              <a:t>模型规模</a:t>
            </a:r>
          </a:p>
          <a:p>
            <a:pPr lvl="1"/>
            <a:r>
              <a:rPr lang="zh-CN" altLang="en-US" dirty="0"/>
              <a:t>将模型参数扩展到 </a:t>
            </a:r>
            <a:r>
              <a:rPr lang="en-US" altLang="zh-CN" dirty="0"/>
              <a:t>70 </a:t>
            </a:r>
            <a:r>
              <a:rPr lang="zh-CN" altLang="en-US" dirty="0"/>
              <a:t>亿参数规模；</a:t>
            </a:r>
          </a:p>
          <a:p>
            <a:pPr lvl="1"/>
            <a:endParaRPr lang="zh-CN" altLang="en-US" dirty="0"/>
          </a:p>
          <a:p>
            <a:endParaRPr lang="zh-CN" altLang="en-US" dirty="0"/>
          </a:p>
        </p:txBody>
      </p:sp>
    </p:spTree>
    <p:extLst>
      <p:ext uri="{BB962C8B-B14F-4D97-AF65-F5344CB8AC3E}">
        <p14:creationId xmlns:p14="http://schemas.microsoft.com/office/powerpoint/2010/main" val="165071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5743B-90E9-7CFA-CB29-41C792AC36D8}"/>
              </a:ext>
            </a:extLst>
          </p:cNvPr>
          <p:cNvSpPr>
            <a:spLocks noGrp="1"/>
          </p:cNvSpPr>
          <p:nvPr>
            <p:ph type="title"/>
          </p:nvPr>
        </p:nvSpPr>
        <p:spPr>
          <a:xfrm>
            <a:off x="623635" y="522789"/>
            <a:ext cx="10963473" cy="589190"/>
          </a:xfrm>
        </p:spPr>
        <p:txBody>
          <a:bodyPr/>
          <a:lstStyle/>
          <a:p>
            <a:r>
              <a:rPr lang="en" altLang="zh-CN" dirty="0"/>
              <a:t>Janus</a:t>
            </a:r>
            <a:r>
              <a:rPr lang="en-US" altLang="zh-CN" dirty="0"/>
              <a:t>-Pro</a:t>
            </a:r>
            <a:r>
              <a:rPr lang="zh-CN" altLang="en-US" dirty="0"/>
              <a:t>主要改进</a:t>
            </a:r>
          </a:p>
        </p:txBody>
      </p:sp>
      <p:sp>
        <p:nvSpPr>
          <p:cNvPr id="3" name="内容占位符 2">
            <a:extLst>
              <a:ext uri="{FF2B5EF4-FFF2-40B4-BE49-F238E27FC236}">
                <a16:creationId xmlns:a16="http://schemas.microsoft.com/office/drawing/2014/main" id="{E9F9BF67-6685-E61C-B643-E0DD762BC259}"/>
              </a:ext>
            </a:extLst>
          </p:cNvPr>
          <p:cNvSpPr>
            <a:spLocks noGrp="1"/>
          </p:cNvSpPr>
          <p:nvPr>
            <p:ph sz="half" idx="1"/>
          </p:nvPr>
        </p:nvSpPr>
        <p:spPr>
          <a:xfrm>
            <a:off x="623635" y="1246909"/>
            <a:ext cx="10963473" cy="5108171"/>
          </a:xfrm>
        </p:spPr>
        <p:txBody>
          <a:bodyPr/>
          <a:lstStyle/>
          <a:p>
            <a:r>
              <a:rPr lang="zh-CN" altLang="en-US" b="1" dirty="0"/>
              <a:t>数据规模</a:t>
            </a:r>
          </a:p>
          <a:p>
            <a:pPr lvl="1"/>
            <a:r>
              <a:rPr lang="en" altLang="zh-CN" dirty="0"/>
              <a:t>Stage 2</a:t>
            </a:r>
            <a:r>
              <a:rPr lang="zh-CN" altLang="en-US" dirty="0"/>
              <a:t>：增加 </a:t>
            </a:r>
            <a:r>
              <a:rPr lang="en-US" altLang="zh-CN" dirty="0"/>
              <a:t>9000 </a:t>
            </a:r>
            <a:r>
              <a:rPr lang="zh-CN" altLang="en-US" dirty="0"/>
              <a:t>万个样本，包括图像字幕数据 </a:t>
            </a:r>
            <a:r>
              <a:rPr lang="en" altLang="zh-CN" dirty="0"/>
              <a:t>YFCC</a:t>
            </a:r>
            <a:r>
              <a:rPr lang="zh-CN" altLang="en" dirty="0"/>
              <a:t>、</a:t>
            </a:r>
            <a:r>
              <a:rPr lang="zh-CN" altLang="en-US" dirty="0"/>
              <a:t>表格图表文档理解数据 </a:t>
            </a:r>
            <a:r>
              <a:rPr lang="en" altLang="zh-CN" dirty="0"/>
              <a:t>Doc-matrix</a:t>
            </a:r>
            <a:r>
              <a:rPr lang="zh-CN" altLang="en" dirty="0"/>
              <a:t>；</a:t>
            </a:r>
          </a:p>
          <a:p>
            <a:pPr lvl="1"/>
            <a:r>
              <a:rPr lang="en" altLang="zh-CN" dirty="0"/>
              <a:t>Stage 3</a:t>
            </a:r>
            <a:r>
              <a:rPr lang="zh-CN" altLang="en-US" dirty="0"/>
              <a:t>：加入 </a:t>
            </a:r>
            <a:r>
              <a:rPr lang="en" altLang="zh-CN" dirty="0"/>
              <a:t>DeepSeek-VL2 </a:t>
            </a:r>
            <a:r>
              <a:rPr lang="zh-CN" altLang="en-US" dirty="0"/>
              <a:t>额外数据集，如 </a:t>
            </a:r>
            <a:r>
              <a:rPr lang="en" altLang="zh-CN" dirty="0"/>
              <a:t>MEME </a:t>
            </a:r>
            <a:r>
              <a:rPr lang="zh-CN" altLang="en-US" dirty="0"/>
              <a:t>理解等；</a:t>
            </a:r>
          </a:p>
          <a:p>
            <a:r>
              <a:rPr lang="zh-CN" altLang="en-US" b="1" dirty="0"/>
              <a:t>多模态理解</a:t>
            </a:r>
          </a:p>
          <a:p>
            <a:pPr lvl="1"/>
            <a:r>
              <a:rPr lang="zh-CN" altLang="en-US" dirty="0"/>
              <a:t>视觉生成：真实世界数据可能包含质量不高，导致文本到图像的生成不稳定，产生美学效果不佳的输出，</a:t>
            </a:r>
            <a:r>
              <a:rPr lang="en" altLang="zh-CN" dirty="0"/>
              <a:t>Janus-Pro </a:t>
            </a:r>
            <a:r>
              <a:rPr lang="zh-CN" altLang="en-US" dirty="0"/>
              <a:t>使用 </a:t>
            </a:r>
            <a:r>
              <a:rPr lang="en-US" altLang="zh-CN" dirty="0"/>
              <a:t>7200 </a:t>
            </a:r>
            <a:r>
              <a:rPr lang="zh-CN" altLang="en-US" dirty="0"/>
              <a:t>万份合成美学数据样本，统一预训练阶段（</a:t>
            </a:r>
            <a:r>
              <a:rPr lang="en" altLang="zh-CN" dirty="0"/>
              <a:t>Stage 2</a:t>
            </a:r>
            <a:r>
              <a:rPr lang="zh-CN" altLang="en" dirty="0"/>
              <a:t>）</a:t>
            </a:r>
            <a:r>
              <a:rPr lang="zh-CN" altLang="en-US" dirty="0"/>
              <a:t>真实数据与合成数据比例 </a:t>
            </a:r>
            <a:r>
              <a:rPr lang="en-US" altLang="zh-CN" dirty="0"/>
              <a:t>1:1</a:t>
            </a:r>
            <a:r>
              <a:rPr lang="zh-CN" altLang="en-US" dirty="0"/>
              <a:t>；</a:t>
            </a:r>
          </a:p>
          <a:p>
            <a:endParaRPr lang="zh-CN" altLang="en-US" dirty="0"/>
          </a:p>
        </p:txBody>
      </p:sp>
    </p:spTree>
    <p:extLst>
      <p:ext uri="{BB962C8B-B14F-4D97-AF65-F5344CB8AC3E}">
        <p14:creationId xmlns:p14="http://schemas.microsoft.com/office/powerpoint/2010/main" val="295543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5"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3046988"/>
          </a:xfrm>
          <a:prstGeom prst="rect">
            <a:avLst/>
          </a:prstGeom>
          <a:noFill/>
        </p:spPr>
        <p:txBody>
          <a:bodyPr wrap="square" rtlCol="0">
            <a:spAutoFit/>
          </a:bodyPr>
          <a:lstStyle/>
          <a:p>
            <a:pPr algn="ctr"/>
            <a:r>
              <a:rPr lang="en" altLang="zh-CN" sz="9600" b="1" dirty="0">
                <a:solidFill>
                  <a:schemeClr val="bg1"/>
                </a:solidFill>
                <a:latin typeface="Lexend" pitchFamily="2" charset="0"/>
                <a:ea typeface="+mj-ea"/>
              </a:rPr>
              <a:t>Janus</a:t>
            </a:r>
            <a:r>
              <a:rPr lang="en-US" altLang="zh-CN" sz="9600" b="1" dirty="0">
                <a:solidFill>
                  <a:schemeClr val="bg1"/>
                </a:solidFill>
                <a:latin typeface="Lexend" pitchFamily="2" charset="0"/>
                <a:ea typeface="+mj-ea"/>
              </a:rPr>
              <a:t>-Pro</a:t>
            </a:r>
          </a:p>
          <a:p>
            <a:pPr algn="ctr"/>
            <a:r>
              <a:rPr lang="zh-CN" altLang="en-US" sz="9600" b="1" dirty="0">
                <a:solidFill>
                  <a:schemeClr val="bg1"/>
                </a:solidFill>
                <a:latin typeface="Lexend" pitchFamily="2" charset="0"/>
                <a:ea typeface="+mj-ea"/>
              </a:rPr>
              <a:t>实测效果</a:t>
            </a:r>
            <a:endParaRPr lang="en-US" altLang="zh-CN" sz="9600" b="1" dirty="0">
              <a:solidFill>
                <a:schemeClr val="bg1"/>
              </a:solidFill>
              <a:latin typeface="Lexend" pitchFamily="2" charset="0"/>
              <a:ea typeface="+mj-ea"/>
            </a:endParaRPr>
          </a:p>
        </p:txBody>
      </p:sp>
    </p:spTree>
    <p:extLst>
      <p:ext uri="{BB962C8B-B14F-4D97-AF65-F5344CB8AC3E}">
        <p14:creationId xmlns:p14="http://schemas.microsoft.com/office/powerpoint/2010/main" val="2772664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353A5C5-7991-930B-A74F-297402D146F6}"/>
              </a:ext>
            </a:extLst>
          </p:cNvPr>
          <p:cNvSpPr>
            <a:spLocks noGrp="1"/>
          </p:cNvSpPr>
          <p:nvPr>
            <p:ph type="title"/>
          </p:nvPr>
        </p:nvSpPr>
        <p:spPr>
          <a:xfrm>
            <a:off x="623635" y="522789"/>
            <a:ext cx="10963473" cy="589190"/>
          </a:xfrm>
        </p:spPr>
        <p:txBody>
          <a:bodyPr/>
          <a:lstStyle/>
          <a:p>
            <a:r>
              <a:rPr lang="en" altLang="zh-CN" dirty="0"/>
              <a:t>Janus-Pro</a:t>
            </a:r>
            <a:r>
              <a:rPr lang="zh-CN" altLang="en-US" dirty="0"/>
              <a:t> </a:t>
            </a:r>
            <a:r>
              <a:rPr lang="en-US" altLang="zh-CN" dirty="0"/>
              <a:t>vs</a:t>
            </a:r>
            <a:r>
              <a:rPr lang="zh-CN" altLang="en-US" dirty="0"/>
              <a:t> </a:t>
            </a:r>
            <a:r>
              <a:rPr lang="en" altLang="zh-CN" dirty="0"/>
              <a:t>flux</a:t>
            </a:r>
            <a:r>
              <a:rPr lang="zh-CN" altLang="en-US" dirty="0"/>
              <a:t> </a:t>
            </a:r>
            <a:r>
              <a:rPr lang="en-US" altLang="zh-CN" dirty="0"/>
              <a:t>P</a:t>
            </a:r>
            <a:r>
              <a:rPr lang="en" altLang="zh-CN" dirty="0"/>
              <a:t>ro</a:t>
            </a:r>
            <a:endParaRPr lang="zh-CN" altLang="en-US" dirty="0"/>
          </a:p>
        </p:txBody>
      </p:sp>
      <p:sp>
        <p:nvSpPr>
          <p:cNvPr id="4" name="内容占位符 3">
            <a:extLst>
              <a:ext uri="{FF2B5EF4-FFF2-40B4-BE49-F238E27FC236}">
                <a16:creationId xmlns:a16="http://schemas.microsoft.com/office/drawing/2014/main" id="{1ABECAD1-3CF1-CF58-840E-AC42E5C6E2AA}"/>
              </a:ext>
            </a:extLst>
          </p:cNvPr>
          <p:cNvSpPr>
            <a:spLocks noGrp="1"/>
          </p:cNvSpPr>
          <p:nvPr>
            <p:ph sz="half" idx="1"/>
          </p:nvPr>
        </p:nvSpPr>
        <p:spPr>
          <a:xfrm>
            <a:off x="623635" y="1246909"/>
            <a:ext cx="10963473" cy="5108171"/>
          </a:xfrm>
        </p:spPr>
        <p:txBody>
          <a:bodyPr/>
          <a:lstStyle/>
          <a:p>
            <a:r>
              <a:rPr lang="en" altLang="zh-CN" dirty="0">
                <a:hlinkClick r:id="rId2"/>
              </a:rPr>
              <a:t>https://huggingface.co/spaces/deepseek-ai/Janus-Pro-7B</a:t>
            </a:r>
            <a:endParaRPr lang="en" altLang="zh-CN" dirty="0"/>
          </a:p>
          <a:p>
            <a:r>
              <a:rPr lang="en" altLang="zh-CN" dirty="0">
                <a:hlinkClick r:id="rId3"/>
              </a:rPr>
              <a:t>https://www.fluxpro.ai/dashboard</a:t>
            </a:r>
            <a:endParaRPr lang="en" altLang="zh-CN" dirty="0"/>
          </a:p>
          <a:p>
            <a:endParaRPr lang="zh-CN" altLang="en-US" dirty="0"/>
          </a:p>
        </p:txBody>
      </p:sp>
    </p:spTree>
    <p:extLst>
      <p:ext uri="{BB962C8B-B14F-4D97-AF65-F5344CB8AC3E}">
        <p14:creationId xmlns:p14="http://schemas.microsoft.com/office/powerpoint/2010/main" val="3860756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pPr algn="ctr"/>
            <a:r>
              <a:rPr lang="zh-CN" altLang="en-US" sz="9600" b="1" dirty="0">
                <a:solidFill>
                  <a:schemeClr val="bg1"/>
                </a:solidFill>
              </a:rPr>
              <a:t>思考与小结</a:t>
            </a:r>
            <a:endParaRPr lang="en-US" altLang="zh-CN" sz="9600" b="1" dirty="0">
              <a:solidFill>
                <a:schemeClr val="bg1"/>
              </a:solidFill>
            </a:endParaRPr>
          </a:p>
        </p:txBody>
      </p:sp>
    </p:spTree>
    <p:extLst>
      <p:ext uri="{BB962C8B-B14F-4D97-AF65-F5344CB8AC3E}">
        <p14:creationId xmlns:p14="http://schemas.microsoft.com/office/powerpoint/2010/main" val="489436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B41FA2D-7CC4-B368-F829-FF21D389629B}"/>
              </a:ext>
            </a:extLst>
          </p:cNvPr>
          <p:cNvSpPr>
            <a:spLocks noGrp="1"/>
          </p:cNvSpPr>
          <p:nvPr>
            <p:ph type="title"/>
          </p:nvPr>
        </p:nvSpPr>
        <p:spPr/>
        <p:txBody>
          <a:bodyPr/>
          <a:lstStyle/>
          <a:p>
            <a:r>
              <a:rPr lang="zh-CN" altLang="en-US" dirty="0"/>
              <a:t>离散和</a:t>
            </a:r>
            <a:r>
              <a:rPr lang="zh-CN" altLang="en-US"/>
              <a:t>连续的问题</a:t>
            </a:r>
          </a:p>
        </p:txBody>
      </p:sp>
      <p:sp>
        <p:nvSpPr>
          <p:cNvPr id="3" name="内容占位符 2">
            <a:extLst>
              <a:ext uri="{FF2B5EF4-FFF2-40B4-BE49-F238E27FC236}">
                <a16:creationId xmlns:a16="http://schemas.microsoft.com/office/drawing/2014/main" id="{CCF07B31-2C4B-53B2-B12E-3027FBE45F33}"/>
              </a:ext>
            </a:extLst>
          </p:cNvPr>
          <p:cNvSpPr>
            <a:spLocks noGrp="1"/>
          </p:cNvSpPr>
          <p:nvPr>
            <p:ph sz="half" idx="1"/>
          </p:nvPr>
        </p:nvSpPr>
        <p:spPr>
          <a:xfrm>
            <a:off x="623635" y="1246909"/>
            <a:ext cx="10963473" cy="5108171"/>
          </a:xfrm>
        </p:spPr>
        <p:txBody>
          <a:bodyPr/>
          <a:lstStyle/>
          <a:p>
            <a:r>
              <a:rPr lang="en" altLang="zh-CN" dirty="0"/>
              <a:t>Janus</a:t>
            </a:r>
            <a:r>
              <a:rPr lang="en-US" altLang="zh-CN" dirty="0"/>
              <a:t>Flow</a:t>
            </a:r>
            <a:r>
              <a:rPr lang="en" altLang="zh-CN" dirty="0"/>
              <a:t> </a:t>
            </a:r>
            <a:r>
              <a:rPr lang="zh-CN" altLang="en-US" dirty="0"/>
              <a:t>采用的是连续的 </a:t>
            </a:r>
            <a:r>
              <a:rPr lang="en" altLang="zh-CN" dirty="0"/>
              <a:t>visual feature</a:t>
            </a:r>
            <a:r>
              <a:rPr lang="zh-CN" altLang="en-US" dirty="0"/>
              <a:t>，</a:t>
            </a:r>
            <a:r>
              <a:rPr lang="en" altLang="zh-CN" dirty="0"/>
              <a:t>Janus</a:t>
            </a:r>
            <a:r>
              <a:rPr lang="en-US" altLang="zh-CN" dirty="0"/>
              <a:t>-</a:t>
            </a:r>
            <a:r>
              <a:rPr lang="en" altLang="zh-CN" dirty="0"/>
              <a:t>Pro</a:t>
            </a:r>
            <a:r>
              <a:rPr lang="zh-CN" altLang="en-US" dirty="0"/>
              <a:t>又回到了离散的 </a:t>
            </a:r>
            <a:r>
              <a:rPr lang="en-US" altLang="zh-CN" dirty="0"/>
              <a:t>visual</a:t>
            </a:r>
            <a:r>
              <a:rPr lang="zh-CN" altLang="en-US" dirty="0"/>
              <a:t> </a:t>
            </a:r>
            <a:r>
              <a:rPr lang="en" altLang="zh-CN" dirty="0"/>
              <a:t>feature</a:t>
            </a:r>
            <a:r>
              <a:rPr lang="zh-CN" altLang="en" dirty="0"/>
              <a:t>。</a:t>
            </a:r>
            <a:endParaRPr lang="en-US" altLang="zh-CN" dirty="0"/>
          </a:p>
          <a:p>
            <a:r>
              <a:rPr lang="en-US" altLang="zh-CN" dirty="0"/>
              <a:t>D</a:t>
            </a:r>
            <a:r>
              <a:rPr lang="en" altLang="zh-CN" dirty="0" err="1"/>
              <a:t>eepSeek</a:t>
            </a:r>
            <a:r>
              <a:rPr lang="en" altLang="zh-CN" dirty="0"/>
              <a:t> </a:t>
            </a:r>
            <a:r>
              <a:rPr lang="zh-CN" altLang="en-US" dirty="0"/>
              <a:t>内部也不是很确定统一的视觉大模型应该是采用连续还是离散的特征，都在试。</a:t>
            </a:r>
            <a:endParaRPr lang="en-US" altLang="zh-CN" dirty="0"/>
          </a:p>
          <a:p>
            <a:r>
              <a:rPr lang="zh-CN" altLang="en-US" dirty="0"/>
              <a:t>连续 </a:t>
            </a:r>
            <a:r>
              <a:rPr lang="en" altLang="zh-CN" dirty="0"/>
              <a:t>feature</a:t>
            </a:r>
            <a:r>
              <a:rPr lang="zh-CN" altLang="en-US" dirty="0"/>
              <a:t> 上限更高直觉上更符合物理事实，离散 </a:t>
            </a:r>
            <a:r>
              <a:rPr lang="en" altLang="zh-CN" dirty="0"/>
              <a:t>token + casual attention </a:t>
            </a:r>
            <a:r>
              <a:rPr lang="zh-CN" altLang="en-US" dirty="0"/>
              <a:t>对硬件更友好。</a:t>
            </a:r>
            <a:endParaRPr lang="en-US" altLang="zh-CN" dirty="0"/>
          </a:p>
          <a:p>
            <a:endParaRPr lang="zh-CN" altLang="en-US" dirty="0"/>
          </a:p>
        </p:txBody>
      </p:sp>
      <p:pic>
        <p:nvPicPr>
          <p:cNvPr id="2" name="Picture 2" descr="思考表情包图片-思考表情包模板下载-包图网">
            <a:extLst>
              <a:ext uri="{FF2B5EF4-FFF2-40B4-BE49-F238E27FC236}">
                <a16:creationId xmlns:a16="http://schemas.microsoft.com/office/drawing/2014/main" id="{1392A3D8-2E3C-7096-CA9F-0D8319A4B1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74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B41FA2D-7CC4-B368-F829-FF21D389629B}"/>
              </a:ext>
            </a:extLst>
          </p:cNvPr>
          <p:cNvSpPr>
            <a:spLocks noGrp="1"/>
          </p:cNvSpPr>
          <p:nvPr>
            <p:ph type="title"/>
          </p:nvPr>
        </p:nvSpPr>
        <p:spPr/>
        <p:txBody>
          <a:bodyPr/>
          <a:lstStyle/>
          <a:p>
            <a:r>
              <a:rPr lang="zh-CN" altLang="en-US" dirty="0"/>
              <a:t>多模态 </a:t>
            </a:r>
            <a:r>
              <a:rPr lang="en-US" altLang="zh-CN" dirty="0"/>
              <a:t>Scaling</a:t>
            </a:r>
            <a:r>
              <a:rPr lang="zh-CN" altLang="en-US" dirty="0"/>
              <a:t> </a:t>
            </a:r>
            <a:r>
              <a:rPr lang="en-US" altLang="zh-CN" dirty="0"/>
              <a:t>Law</a:t>
            </a:r>
            <a:endParaRPr lang="zh-CN" altLang="en-US" dirty="0"/>
          </a:p>
        </p:txBody>
      </p:sp>
      <p:sp>
        <p:nvSpPr>
          <p:cNvPr id="3" name="内容占位符 2">
            <a:extLst>
              <a:ext uri="{FF2B5EF4-FFF2-40B4-BE49-F238E27FC236}">
                <a16:creationId xmlns:a16="http://schemas.microsoft.com/office/drawing/2014/main" id="{CCF07B31-2C4B-53B2-B12E-3027FBE45F33}"/>
              </a:ext>
            </a:extLst>
          </p:cNvPr>
          <p:cNvSpPr>
            <a:spLocks noGrp="1"/>
          </p:cNvSpPr>
          <p:nvPr>
            <p:ph sz="half" idx="1"/>
          </p:nvPr>
        </p:nvSpPr>
        <p:spPr>
          <a:xfrm>
            <a:off x="623635" y="1246909"/>
            <a:ext cx="10963473" cy="5108171"/>
          </a:xfrm>
        </p:spPr>
        <p:txBody>
          <a:bodyPr/>
          <a:lstStyle/>
          <a:p>
            <a:r>
              <a:rPr lang="zh-CN" altLang="en-US" dirty="0"/>
              <a:t>现在简单罗列性能已经有点无聊了。当前图像 </a:t>
            </a:r>
            <a:r>
              <a:rPr lang="en" altLang="zh-CN" dirty="0"/>
              <a:t>understanding or generation</a:t>
            </a:r>
            <a:r>
              <a:rPr lang="zh-CN" altLang="en-US" dirty="0"/>
              <a:t> 都很难达到 </a:t>
            </a:r>
            <a:r>
              <a:rPr lang="en" altLang="zh-CN" dirty="0"/>
              <a:t>SOTA</a:t>
            </a:r>
            <a:r>
              <a:rPr lang="zh-CN" altLang="en-US" dirty="0"/>
              <a:t> 的能力</a:t>
            </a:r>
            <a:r>
              <a:rPr lang="zh-CN" altLang="en" dirty="0"/>
              <a:t>。</a:t>
            </a:r>
            <a:endParaRPr lang="en-US" altLang="zh-CN" dirty="0"/>
          </a:p>
          <a:p>
            <a:r>
              <a:rPr lang="zh-CN" altLang="en-US" dirty="0"/>
              <a:t>更激动人心的应该是研究多模态 </a:t>
            </a:r>
            <a:r>
              <a:rPr lang="en" altLang="zh-CN" dirty="0"/>
              <a:t>scaling law</a:t>
            </a:r>
            <a:r>
              <a:rPr lang="zh-CN" altLang="en" dirty="0"/>
              <a:t>，</a:t>
            </a:r>
            <a:r>
              <a:rPr lang="zh-CN" altLang="en-US" dirty="0"/>
              <a:t>看看图像理解 </a:t>
            </a:r>
            <a:r>
              <a:rPr lang="en-US" altLang="zh-CN" dirty="0"/>
              <a:t>/ </a:t>
            </a:r>
            <a:r>
              <a:rPr lang="zh-CN" altLang="en-US" dirty="0"/>
              <a:t>图像生成 </a:t>
            </a:r>
            <a:r>
              <a:rPr lang="en-US" altLang="zh-CN" dirty="0"/>
              <a:t>/ </a:t>
            </a:r>
            <a:r>
              <a:rPr lang="zh-CN" altLang="en-US" dirty="0"/>
              <a:t>文字生成 任务能不能相互促进。</a:t>
            </a:r>
          </a:p>
          <a:p>
            <a:endParaRPr lang="zh-CN" altLang="en-US" dirty="0"/>
          </a:p>
        </p:txBody>
      </p:sp>
      <p:pic>
        <p:nvPicPr>
          <p:cNvPr id="2" name="Picture 2" descr="思考表情包图片-思考表情包模板下载-包图网">
            <a:extLst>
              <a:ext uri="{FF2B5EF4-FFF2-40B4-BE49-F238E27FC236}">
                <a16:creationId xmlns:a16="http://schemas.microsoft.com/office/drawing/2014/main" id="{1392A3D8-2E3C-7096-CA9F-0D8319A4B1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1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3CD7B5-1E38-F001-D3D7-161505F42FF2}"/>
              </a:ext>
            </a:extLst>
          </p:cNvPr>
          <p:cNvPicPr>
            <a:picLocks noChangeAspect="1"/>
          </p:cNvPicPr>
          <p:nvPr/>
        </p:nvPicPr>
        <p:blipFill>
          <a:blip r:embed="rId2"/>
          <a:stretch>
            <a:fillRect/>
          </a:stretch>
        </p:blipFill>
        <p:spPr>
          <a:xfrm>
            <a:off x="465575" y="762657"/>
            <a:ext cx="6325643" cy="4331531"/>
          </a:xfrm>
          <a:prstGeom prst="rect">
            <a:avLst/>
          </a:prstGeom>
          <a:ln w="19050">
            <a:solidFill>
              <a:schemeClr val="bg1">
                <a:lumMod val="75000"/>
              </a:schemeClr>
            </a:solidFill>
          </a:ln>
        </p:spPr>
      </p:pic>
      <p:pic>
        <p:nvPicPr>
          <p:cNvPr id="5" name="图片 4">
            <a:extLst>
              <a:ext uri="{FF2B5EF4-FFF2-40B4-BE49-F238E27FC236}">
                <a16:creationId xmlns:a16="http://schemas.microsoft.com/office/drawing/2014/main" id="{E5408A0D-8EBF-99D5-F41C-29D0B01831D1}"/>
              </a:ext>
            </a:extLst>
          </p:cNvPr>
          <p:cNvPicPr>
            <a:picLocks noChangeAspect="1"/>
          </p:cNvPicPr>
          <p:nvPr/>
        </p:nvPicPr>
        <p:blipFill>
          <a:blip r:embed="rId3"/>
          <a:stretch>
            <a:fillRect/>
          </a:stretch>
        </p:blipFill>
        <p:spPr>
          <a:xfrm>
            <a:off x="5178174" y="2143565"/>
            <a:ext cx="6419207" cy="4078630"/>
          </a:xfrm>
          <a:prstGeom prst="rect">
            <a:avLst/>
          </a:prstGeom>
          <a:ln w="19050">
            <a:solidFill>
              <a:schemeClr val="bg1">
                <a:lumMod val="75000"/>
              </a:schemeClr>
            </a:solidFill>
          </a:ln>
        </p:spPr>
      </p:pic>
    </p:spTree>
    <p:extLst>
      <p:ext uri="{BB962C8B-B14F-4D97-AF65-F5344CB8AC3E}">
        <p14:creationId xmlns:p14="http://schemas.microsoft.com/office/powerpoint/2010/main" val="228061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10A13C-4B2C-A617-04B7-DD133310BB37}"/>
              </a:ext>
            </a:extLst>
          </p:cNvPr>
          <p:cNvPicPr>
            <a:picLocks noChangeAspect="1"/>
          </p:cNvPicPr>
          <p:nvPr/>
        </p:nvPicPr>
        <p:blipFill>
          <a:blip r:embed="rId2"/>
          <a:stretch>
            <a:fillRect/>
          </a:stretch>
        </p:blipFill>
        <p:spPr>
          <a:xfrm>
            <a:off x="396539" y="1710565"/>
            <a:ext cx="11403683" cy="4258719"/>
          </a:xfrm>
          <a:prstGeom prst="rect">
            <a:avLst/>
          </a:prstGeom>
        </p:spPr>
      </p:pic>
      <p:sp>
        <p:nvSpPr>
          <p:cNvPr id="7" name="矩形 6">
            <a:extLst>
              <a:ext uri="{FF2B5EF4-FFF2-40B4-BE49-F238E27FC236}">
                <a16:creationId xmlns:a16="http://schemas.microsoft.com/office/drawing/2014/main" id="{54F4BC35-2A09-21A3-5B3B-4FA1A741DB69}"/>
              </a:ext>
            </a:extLst>
          </p:cNvPr>
          <p:cNvSpPr/>
          <p:nvPr/>
        </p:nvSpPr>
        <p:spPr>
          <a:xfrm>
            <a:off x="4756935" y="1580448"/>
            <a:ext cx="6318607" cy="1539638"/>
          </a:xfrm>
          <a:custGeom>
            <a:avLst/>
            <a:gdLst>
              <a:gd name="connsiteX0" fmla="*/ 0 w 6318607"/>
              <a:gd name="connsiteY0" fmla="*/ 0 h 1539638"/>
              <a:gd name="connsiteX1" fmla="*/ 6318607 w 6318607"/>
              <a:gd name="connsiteY1" fmla="*/ 0 h 1539638"/>
              <a:gd name="connsiteX2" fmla="*/ 6318607 w 6318607"/>
              <a:gd name="connsiteY2" fmla="*/ 1539638 h 1539638"/>
              <a:gd name="connsiteX3" fmla="*/ 0 w 6318607"/>
              <a:gd name="connsiteY3" fmla="*/ 1539638 h 1539638"/>
              <a:gd name="connsiteX4" fmla="*/ 0 w 6318607"/>
              <a:gd name="connsiteY4" fmla="*/ 0 h 153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607" h="1539638" fill="none" extrusionOk="0">
                <a:moveTo>
                  <a:pt x="0" y="0"/>
                </a:moveTo>
                <a:cubicBezTo>
                  <a:pt x="2087751" y="-49533"/>
                  <a:pt x="5575457" y="-14809"/>
                  <a:pt x="6318607" y="0"/>
                </a:cubicBezTo>
                <a:cubicBezTo>
                  <a:pt x="6305986" y="325352"/>
                  <a:pt x="6337620" y="1074324"/>
                  <a:pt x="6318607" y="1539638"/>
                </a:cubicBezTo>
                <a:cubicBezTo>
                  <a:pt x="4575677" y="1491407"/>
                  <a:pt x="2705328" y="1624093"/>
                  <a:pt x="0" y="1539638"/>
                </a:cubicBezTo>
                <a:cubicBezTo>
                  <a:pt x="-131397" y="851344"/>
                  <a:pt x="-58421" y="636253"/>
                  <a:pt x="0" y="0"/>
                </a:cubicBezTo>
                <a:close/>
              </a:path>
              <a:path w="6318607" h="1539638" stroke="0" extrusionOk="0">
                <a:moveTo>
                  <a:pt x="0" y="0"/>
                </a:moveTo>
                <a:cubicBezTo>
                  <a:pt x="1262527" y="118645"/>
                  <a:pt x="3473868" y="116012"/>
                  <a:pt x="6318607" y="0"/>
                </a:cubicBezTo>
                <a:cubicBezTo>
                  <a:pt x="6259597" y="370125"/>
                  <a:pt x="6428058" y="1028691"/>
                  <a:pt x="6318607" y="1539638"/>
                </a:cubicBezTo>
                <a:cubicBezTo>
                  <a:pt x="4524458" y="1674238"/>
                  <a:pt x="2555906" y="1382442"/>
                  <a:pt x="0" y="1539638"/>
                </a:cubicBezTo>
                <a:cubicBezTo>
                  <a:pt x="20122" y="1263475"/>
                  <a:pt x="-2933" y="447289"/>
                  <a:pt x="0" y="0"/>
                </a:cubicBezTo>
                <a:close/>
              </a:path>
            </a:pathLst>
          </a:custGeom>
          <a:solidFill>
            <a:srgbClr val="66BA36">
              <a:alpha val="9804"/>
            </a:srgbClr>
          </a:solidFill>
          <a:ln w="381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2587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10A13C-4B2C-A617-04B7-DD133310BB37}"/>
              </a:ext>
            </a:extLst>
          </p:cNvPr>
          <p:cNvPicPr>
            <a:picLocks noChangeAspect="1"/>
          </p:cNvPicPr>
          <p:nvPr/>
        </p:nvPicPr>
        <p:blipFill>
          <a:blip r:embed="rId2"/>
          <a:stretch>
            <a:fillRect/>
          </a:stretch>
        </p:blipFill>
        <p:spPr>
          <a:xfrm>
            <a:off x="396539" y="1710565"/>
            <a:ext cx="11403683" cy="4258719"/>
          </a:xfrm>
          <a:prstGeom prst="rect">
            <a:avLst/>
          </a:prstGeom>
        </p:spPr>
      </p:pic>
      <p:sp>
        <p:nvSpPr>
          <p:cNvPr id="7" name="矩形 6">
            <a:extLst>
              <a:ext uri="{FF2B5EF4-FFF2-40B4-BE49-F238E27FC236}">
                <a16:creationId xmlns:a16="http://schemas.microsoft.com/office/drawing/2014/main" id="{54F4BC35-2A09-21A3-5B3B-4FA1A741DB69}"/>
              </a:ext>
            </a:extLst>
          </p:cNvPr>
          <p:cNvSpPr/>
          <p:nvPr/>
        </p:nvSpPr>
        <p:spPr>
          <a:xfrm>
            <a:off x="4674742" y="3070105"/>
            <a:ext cx="7125480" cy="1539638"/>
          </a:xfrm>
          <a:custGeom>
            <a:avLst/>
            <a:gdLst>
              <a:gd name="connsiteX0" fmla="*/ 0 w 7125480"/>
              <a:gd name="connsiteY0" fmla="*/ 0 h 1539638"/>
              <a:gd name="connsiteX1" fmla="*/ 7125480 w 7125480"/>
              <a:gd name="connsiteY1" fmla="*/ 0 h 1539638"/>
              <a:gd name="connsiteX2" fmla="*/ 7125480 w 7125480"/>
              <a:gd name="connsiteY2" fmla="*/ 1539638 h 1539638"/>
              <a:gd name="connsiteX3" fmla="*/ 0 w 7125480"/>
              <a:gd name="connsiteY3" fmla="*/ 1539638 h 1539638"/>
              <a:gd name="connsiteX4" fmla="*/ 0 w 7125480"/>
              <a:gd name="connsiteY4" fmla="*/ 0 h 153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5480" h="1539638" fill="none" extrusionOk="0">
                <a:moveTo>
                  <a:pt x="0" y="0"/>
                </a:moveTo>
                <a:cubicBezTo>
                  <a:pt x="3100244" y="-49533"/>
                  <a:pt x="5328755" y="-14809"/>
                  <a:pt x="7125480" y="0"/>
                </a:cubicBezTo>
                <a:cubicBezTo>
                  <a:pt x="7112859" y="325352"/>
                  <a:pt x="7144493" y="1074324"/>
                  <a:pt x="7125480" y="1539638"/>
                </a:cubicBezTo>
                <a:cubicBezTo>
                  <a:pt x="5129205" y="1491407"/>
                  <a:pt x="1099567" y="1624093"/>
                  <a:pt x="0" y="1539638"/>
                </a:cubicBezTo>
                <a:cubicBezTo>
                  <a:pt x="-131397" y="851344"/>
                  <a:pt x="-58421" y="636253"/>
                  <a:pt x="0" y="0"/>
                </a:cubicBezTo>
                <a:close/>
              </a:path>
              <a:path w="7125480" h="1539638" stroke="0" extrusionOk="0">
                <a:moveTo>
                  <a:pt x="0" y="0"/>
                </a:moveTo>
                <a:cubicBezTo>
                  <a:pt x="2725112" y="118645"/>
                  <a:pt x="6031953" y="116012"/>
                  <a:pt x="7125480" y="0"/>
                </a:cubicBezTo>
                <a:cubicBezTo>
                  <a:pt x="7066470" y="370125"/>
                  <a:pt x="7234931" y="1028691"/>
                  <a:pt x="7125480" y="1539638"/>
                </a:cubicBezTo>
                <a:cubicBezTo>
                  <a:pt x="4623389" y="1674238"/>
                  <a:pt x="3182182" y="1382442"/>
                  <a:pt x="0" y="1539638"/>
                </a:cubicBezTo>
                <a:cubicBezTo>
                  <a:pt x="20122" y="1263475"/>
                  <a:pt x="-2933" y="447289"/>
                  <a:pt x="0" y="0"/>
                </a:cubicBezTo>
                <a:close/>
              </a:path>
            </a:pathLst>
          </a:custGeom>
          <a:solidFill>
            <a:srgbClr val="66BA36">
              <a:alpha val="9804"/>
            </a:srgbClr>
          </a:solidFill>
          <a:ln w="381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9431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10A13C-4B2C-A617-04B7-DD133310BB37}"/>
              </a:ext>
            </a:extLst>
          </p:cNvPr>
          <p:cNvPicPr>
            <a:picLocks noChangeAspect="1"/>
          </p:cNvPicPr>
          <p:nvPr/>
        </p:nvPicPr>
        <p:blipFill>
          <a:blip r:embed="rId2"/>
          <a:stretch>
            <a:fillRect/>
          </a:stretch>
        </p:blipFill>
        <p:spPr>
          <a:xfrm>
            <a:off x="396539" y="1710565"/>
            <a:ext cx="11403683" cy="4258719"/>
          </a:xfrm>
          <a:prstGeom prst="rect">
            <a:avLst/>
          </a:prstGeom>
        </p:spPr>
      </p:pic>
      <p:sp>
        <p:nvSpPr>
          <p:cNvPr id="7" name="矩形 6">
            <a:extLst>
              <a:ext uri="{FF2B5EF4-FFF2-40B4-BE49-F238E27FC236}">
                <a16:creationId xmlns:a16="http://schemas.microsoft.com/office/drawing/2014/main" id="{54F4BC35-2A09-21A3-5B3B-4FA1A741DB69}"/>
              </a:ext>
            </a:extLst>
          </p:cNvPr>
          <p:cNvSpPr/>
          <p:nvPr/>
        </p:nvSpPr>
        <p:spPr>
          <a:xfrm>
            <a:off x="4695290" y="4559954"/>
            <a:ext cx="7104932" cy="1539638"/>
          </a:xfrm>
          <a:custGeom>
            <a:avLst/>
            <a:gdLst>
              <a:gd name="connsiteX0" fmla="*/ 0 w 7104932"/>
              <a:gd name="connsiteY0" fmla="*/ 0 h 1539638"/>
              <a:gd name="connsiteX1" fmla="*/ 7104932 w 7104932"/>
              <a:gd name="connsiteY1" fmla="*/ 0 h 1539638"/>
              <a:gd name="connsiteX2" fmla="*/ 7104932 w 7104932"/>
              <a:gd name="connsiteY2" fmla="*/ 1539638 h 1539638"/>
              <a:gd name="connsiteX3" fmla="*/ 0 w 7104932"/>
              <a:gd name="connsiteY3" fmla="*/ 1539638 h 1539638"/>
              <a:gd name="connsiteX4" fmla="*/ 0 w 7104932"/>
              <a:gd name="connsiteY4" fmla="*/ 0 h 153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932" h="1539638" fill="none" extrusionOk="0">
                <a:moveTo>
                  <a:pt x="0" y="0"/>
                </a:moveTo>
                <a:cubicBezTo>
                  <a:pt x="2207905" y="-49533"/>
                  <a:pt x="6335051" y="-14809"/>
                  <a:pt x="7104932" y="0"/>
                </a:cubicBezTo>
                <a:cubicBezTo>
                  <a:pt x="7092311" y="325352"/>
                  <a:pt x="7123945" y="1074324"/>
                  <a:pt x="7104932" y="1539638"/>
                </a:cubicBezTo>
                <a:cubicBezTo>
                  <a:pt x="5466748" y="1491407"/>
                  <a:pt x="1021670" y="1624093"/>
                  <a:pt x="0" y="1539638"/>
                </a:cubicBezTo>
                <a:cubicBezTo>
                  <a:pt x="-131397" y="851344"/>
                  <a:pt x="-58421" y="636253"/>
                  <a:pt x="0" y="0"/>
                </a:cubicBezTo>
                <a:close/>
              </a:path>
              <a:path w="7104932" h="1539638" stroke="0" extrusionOk="0">
                <a:moveTo>
                  <a:pt x="0" y="0"/>
                </a:moveTo>
                <a:cubicBezTo>
                  <a:pt x="1261909" y="118645"/>
                  <a:pt x="4595277" y="116012"/>
                  <a:pt x="7104932" y="0"/>
                </a:cubicBezTo>
                <a:cubicBezTo>
                  <a:pt x="7045922" y="370125"/>
                  <a:pt x="7214383" y="1028691"/>
                  <a:pt x="7104932" y="1539638"/>
                </a:cubicBezTo>
                <a:cubicBezTo>
                  <a:pt x="4190197" y="1674238"/>
                  <a:pt x="1908762" y="1382442"/>
                  <a:pt x="0" y="1539638"/>
                </a:cubicBezTo>
                <a:cubicBezTo>
                  <a:pt x="20122" y="1263475"/>
                  <a:pt x="-2933" y="447289"/>
                  <a:pt x="0" y="0"/>
                </a:cubicBezTo>
                <a:close/>
              </a:path>
            </a:pathLst>
          </a:custGeom>
          <a:solidFill>
            <a:srgbClr val="66BA36">
              <a:alpha val="9804"/>
            </a:srgbClr>
          </a:solidFill>
          <a:ln w="381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12007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0D5CE8-C51F-F19D-2C08-13B50F57D65C}"/>
              </a:ext>
            </a:extLst>
          </p:cNvPr>
          <p:cNvSpPr>
            <a:spLocks noGrp="1"/>
          </p:cNvSpPr>
          <p:nvPr>
            <p:ph type="title"/>
          </p:nvPr>
        </p:nvSpPr>
        <p:spPr>
          <a:xfrm>
            <a:off x="623635" y="522789"/>
            <a:ext cx="10963473" cy="589190"/>
          </a:xfrm>
        </p:spPr>
        <p:txBody>
          <a:bodyPr/>
          <a:lstStyle/>
          <a:p>
            <a:r>
              <a:rPr lang="en-US" altLang="zh-CN" dirty="0">
                <a:solidFill>
                  <a:srgbClr val="66BA36"/>
                </a:solidFill>
              </a:rPr>
              <a:t>DeepSeek</a:t>
            </a:r>
            <a:r>
              <a:rPr lang="zh-CN" altLang="en-US" dirty="0">
                <a:solidFill>
                  <a:srgbClr val="66BA36"/>
                </a:solidFill>
              </a:rPr>
              <a:t> </a:t>
            </a:r>
            <a:r>
              <a:rPr lang="en" altLang="zh-CN" dirty="0">
                <a:solidFill>
                  <a:srgbClr val="66BA36"/>
                </a:solidFill>
              </a:rPr>
              <a:t>Janus</a:t>
            </a:r>
            <a:r>
              <a:rPr lang="zh-CN" altLang="en-US" dirty="0">
                <a:solidFill>
                  <a:srgbClr val="66BA36"/>
                </a:solidFill>
              </a:rPr>
              <a:t> </a:t>
            </a:r>
          </a:p>
        </p:txBody>
      </p:sp>
      <p:sp>
        <p:nvSpPr>
          <p:cNvPr id="5" name="内容占位符 4">
            <a:extLst>
              <a:ext uri="{FF2B5EF4-FFF2-40B4-BE49-F238E27FC236}">
                <a16:creationId xmlns:a16="http://schemas.microsoft.com/office/drawing/2014/main" id="{F1B32E37-75E3-D4FE-92FE-12956B0E770E}"/>
              </a:ext>
            </a:extLst>
          </p:cNvPr>
          <p:cNvSpPr>
            <a:spLocks noGrp="1"/>
          </p:cNvSpPr>
          <p:nvPr>
            <p:ph sz="half" idx="1"/>
          </p:nvPr>
        </p:nvSpPr>
        <p:spPr>
          <a:xfrm>
            <a:off x="623635" y="1246909"/>
            <a:ext cx="10963473" cy="5108171"/>
          </a:xfrm>
        </p:spPr>
        <p:txBody>
          <a:bodyPr/>
          <a:lstStyle/>
          <a:p>
            <a:r>
              <a:rPr lang="zh-CN" altLang="en-US" dirty="0"/>
              <a:t>论文</a:t>
            </a:r>
            <a:r>
              <a:rPr lang="en-US" altLang="zh-CN" dirty="0"/>
              <a:t>: </a:t>
            </a:r>
            <a:r>
              <a:rPr lang="en" altLang="zh-CN" dirty="0"/>
              <a:t>https://</a:t>
            </a:r>
            <a:r>
              <a:rPr lang="en" altLang="zh-CN" dirty="0" err="1"/>
              <a:t>arxiv.org</a:t>
            </a:r>
            <a:r>
              <a:rPr lang="en" altLang="zh-CN" dirty="0"/>
              <a:t>/pdf/2410.13848</a:t>
            </a:r>
          </a:p>
          <a:p>
            <a:r>
              <a:rPr lang="zh-CN" altLang="en-US" dirty="0"/>
              <a:t>项目主页：</a:t>
            </a:r>
            <a:r>
              <a:rPr lang="en" altLang="zh-CN" dirty="0"/>
              <a:t>https://</a:t>
            </a:r>
            <a:r>
              <a:rPr lang="en" altLang="zh-CN" dirty="0" err="1"/>
              <a:t>github.com</a:t>
            </a:r>
            <a:r>
              <a:rPr lang="en" altLang="zh-CN" dirty="0"/>
              <a:t>/</a:t>
            </a:r>
            <a:r>
              <a:rPr lang="en" altLang="zh-CN" dirty="0" err="1"/>
              <a:t>deepseek</a:t>
            </a:r>
            <a:r>
              <a:rPr lang="en" altLang="zh-CN" dirty="0"/>
              <a:t>-ai/Janus</a:t>
            </a:r>
          </a:p>
          <a:p>
            <a:r>
              <a:rPr lang="zh-CN" altLang="en-US" dirty="0"/>
              <a:t>模型下载：</a:t>
            </a:r>
            <a:r>
              <a:rPr lang="en" altLang="zh-CN" dirty="0"/>
              <a:t>https://</a:t>
            </a:r>
            <a:r>
              <a:rPr lang="en" altLang="zh-CN" dirty="0" err="1"/>
              <a:t>huggingface.co</a:t>
            </a:r>
            <a:r>
              <a:rPr lang="en" altLang="zh-CN" dirty="0"/>
              <a:t>/</a:t>
            </a:r>
            <a:r>
              <a:rPr lang="en" altLang="zh-CN" dirty="0" err="1"/>
              <a:t>deepseek</a:t>
            </a:r>
            <a:r>
              <a:rPr lang="en" altLang="zh-CN" dirty="0"/>
              <a:t>-ai/Janus-1.3B</a:t>
            </a:r>
          </a:p>
          <a:p>
            <a:r>
              <a:rPr lang="zh-CN" altLang="en-US" dirty="0"/>
              <a:t>在线 </a:t>
            </a:r>
            <a:r>
              <a:rPr lang="en" altLang="zh-CN" dirty="0"/>
              <a:t>Demo</a:t>
            </a:r>
            <a:r>
              <a:rPr lang="zh-CN" altLang="en" dirty="0"/>
              <a:t>：</a:t>
            </a:r>
            <a:r>
              <a:rPr lang="en" altLang="zh-CN" dirty="0"/>
              <a:t>https://</a:t>
            </a:r>
            <a:r>
              <a:rPr lang="en" altLang="zh-CN" dirty="0" err="1"/>
              <a:t>huggingface.co</a:t>
            </a:r>
            <a:r>
              <a:rPr lang="en" altLang="zh-CN" dirty="0"/>
              <a:t>/spaces/</a:t>
            </a:r>
            <a:r>
              <a:rPr lang="en" altLang="zh-CN" dirty="0" err="1"/>
              <a:t>deepseek</a:t>
            </a:r>
            <a:r>
              <a:rPr lang="en" altLang="zh-CN" dirty="0"/>
              <a:t>-ai/Janus-1.3B</a:t>
            </a:r>
          </a:p>
        </p:txBody>
      </p:sp>
      <p:pic>
        <p:nvPicPr>
          <p:cNvPr id="2" name="Picture 2" descr="思考表情包图片-思考表情包模板下载-包图网">
            <a:extLst>
              <a:ext uri="{FF2B5EF4-FFF2-40B4-BE49-F238E27FC236}">
                <a16:creationId xmlns:a16="http://schemas.microsoft.com/office/drawing/2014/main" id="{79CA10AA-FE02-1324-CA2C-1B07B3AB90D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3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0D5CE8-C51F-F19D-2C08-13B50F57D65C}"/>
              </a:ext>
            </a:extLst>
          </p:cNvPr>
          <p:cNvSpPr>
            <a:spLocks noGrp="1"/>
          </p:cNvSpPr>
          <p:nvPr>
            <p:ph type="title"/>
          </p:nvPr>
        </p:nvSpPr>
        <p:spPr>
          <a:xfrm>
            <a:off x="623635" y="522789"/>
            <a:ext cx="10963473" cy="589190"/>
          </a:xfrm>
        </p:spPr>
        <p:txBody>
          <a:bodyPr/>
          <a:lstStyle/>
          <a:p>
            <a:r>
              <a:rPr lang="en-US" altLang="zh-CN" dirty="0">
                <a:solidFill>
                  <a:srgbClr val="66BA36"/>
                </a:solidFill>
              </a:rPr>
              <a:t>DeepSeek</a:t>
            </a:r>
            <a:r>
              <a:rPr lang="zh-CN" altLang="en-US" dirty="0">
                <a:solidFill>
                  <a:srgbClr val="66BA36"/>
                </a:solidFill>
              </a:rPr>
              <a:t> </a:t>
            </a:r>
            <a:r>
              <a:rPr lang="en" altLang="zh-CN" dirty="0" err="1">
                <a:solidFill>
                  <a:srgbClr val="66BA36"/>
                </a:solidFill>
              </a:rPr>
              <a:t>JanusFlow</a:t>
            </a:r>
            <a:r>
              <a:rPr lang="zh-CN" altLang="en-US" dirty="0">
                <a:solidFill>
                  <a:srgbClr val="66BA36"/>
                </a:solidFill>
              </a:rPr>
              <a:t> </a:t>
            </a:r>
          </a:p>
        </p:txBody>
      </p:sp>
      <p:sp>
        <p:nvSpPr>
          <p:cNvPr id="5" name="内容占位符 4">
            <a:extLst>
              <a:ext uri="{FF2B5EF4-FFF2-40B4-BE49-F238E27FC236}">
                <a16:creationId xmlns:a16="http://schemas.microsoft.com/office/drawing/2014/main" id="{F1B32E37-75E3-D4FE-92FE-12956B0E770E}"/>
              </a:ext>
            </a:extLst>
          </p:cNvPr>
          <p:cNvSpPr>
            <a:spLocks noGrp="1"/>
          </p:cNvSpPr>
          <p:nvPr>
            <p:ph sz="half" idx="1"/>
          </p:nvPr>
        </p:nvSpPr>
        <p:spPr>
          <a:xfrm>
            <a:off x="623635" y="1246909"/>
            <a:ext cx="10963473" cy="5108171"/>
          </a:xfrm>
        </p:spPr>
        <p:txBody>
          <a:bodyPr/>
          <a:lstStyle/>
          <a:p>
            <a:r>
              <a:rPr lang="zh-CN" altLang="en-US" dirty="0"/>
              <a:t>论文链接：</a:t>
            </a:r>
            <a:r>
              <a:rPr lang="en" altLang="zh-CN" dirty="0"/>
              <a:t>https://arxiv.org/abs/2411.07975</a:t>
            </a:r>
          </a:p>
          <a:p>
            <a:r>
              <a:rPr lang="zh-CN" altLang="en-US" dirty="0"/>
              <a:t>项目主页： </a:t>
            </a:r>
            <a:r>
              <a:rPr lang="en" altLang="zh-CN" dirty="0"/>
              <a:t>https://</a:t>
            </a:r>
            <a:r>
              <a:rPr lang="en" altLang="zh-CN" dirty="0" err="1"/>
              <a:t>github.com</a:t>
            </a:r>
            <a:r>
              <a:rPr lang="en" altLang="zh-CN" dirty="0"/>
              <a:t>/</a:t>
            </a:r>
            <a:r>
              <a:rPr lang="en" altLang="zh-CN" dirty="0" err="1"/>
              <a:t>deepseek</a:t>
            </a:r>
            <a:r>
              <a:rPr lang="en" altLang="zh-CN" dirty="0"/>
              <a:t>-ai/Janus</a:t>
            </a:r>
          </a:p>
          <a:p>
            <a:r>
              <a:rPr lang="zh-CN" altLang="en-US" dirty="0"/>
              <a:t>模型下载： </a:t>
            </a:r>
            <a:r>
              <a:rPr lang="en" altLang="zh-CN" dirty="0"/>
              <a:t>https://</a:t>
            </a:r>
            <a:r>
              <a:rPr lang="en" altLang="zh-CN" dirty="0" err="1"/>
              <a:t>huggingface.co</a:t>
            </a:r>
            <a:r>
              <a:rPr lang="en" altLang="zh-CN" dirty="0"/>
              <a:t>/</a:t>
            </a:r>
            <a:r>
              <a:rPr lang="en" altLang="zh-CN" dirty="0" err="1"/>
              <a:t>deepseek</a:t>
            </a:r>
            <a:r>
              <a:rPr lang="en" altLang="zh-CN" dirty="0"/>
              <a:t>-ai/JanusFlow-1.3B</a:t>
            </a:r>
          </a:p>
          <a:p>
            <a:r>
              <a:rPr lang="zh-CN" altLang="en-US" dirty="0"/>
              <a:t>在线 </a:t>
            </a:r>
            <a:r>
              <a:rPr lang="en" altLang="zh-CN" dirty="0"/>
              <a:t>Demo</a:t>
            </a:r>
            <a:r>
              <a:rPr lang="zh-CN" altLang="en" dirty="0"/>
              <a:t>：</a:t>
            </a:r>
            <a:r>
              <a:rPr lang="en" altLang="zh-CN" dirty="0"/>
              <a:t> https://</a:t>
            </a:r>
            <a:r>
              <a:rPr lang="en" altLang="zh-CN" dirty="0" err="1"/>
              <a:t>huggingface.co</a:t>
            </a:r>
            <a:r>
              <a:rPr lang="en" altLang="zh-CN" dirty="0"/>
              <a:t>/spaces/</a:t>
            </a:r>
            <a:r>
              <a:rPr lang="en" altLang="zh-CN" dirty="0" err="1"/>
              <a:t>deepseek</a:t>
            </a:r>
            <a:r>
              <a:rPr lang="en" altLang="zh-CN" dirty="0"/>
              <a:t>-ai/JanusFlow-1.3B</a:t>
            </a:r>
          </a:p>
        </p:txBody>
      </p:sp>
      <p:pic>
        <p:nvPicPr>
          <p:cNvPr id="2" name="Picture 2" descr="思考表情包图片-思考表情包模板下载-包图网">
            <a:extLst>
              <a:ext uri="{FF2B5EF4-FFF2-40B4-BE49-F238E27FC236}">
                <a16:creationId xmlns:a16="http://schemas.microsoft.com/office/drawing/2014/main" id="{79CA10AA-FE02-1324-CA2C-1B07B3AB90D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96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0D5CE8-C51F-F19D-2C08-13B50F57D65C}"/>
              </a:ext>
            </a:extLst>
          </p:cNvPr>
          <p:cNvSpPr>
            <a:spLocks noGrp="1"/>
          </p:cNvSpPr>
          <p:nvPr>
            <p:ph type="title"/>
          </p:nvPr>
        </p:nvSpPr>
        <p:spPr>
          <a:xfrm>
            <a:off x="623635" y="522789"/>
            <a:ext cx="10963473" cy="589190"/>
          </a:xfrm>
        </p:spPr>
        <p:txBody>
          <a:bodyPr/>
          <a:lstStyle/>
          <a:p>
            <a:r>
              <a:rPr lang="en-US" altLang="zh-CN" dirty="0">
                <a:solidFill>
                  <a:srgbClr val="66BA36"/>
                </a:solidFill>
              </a:rPr>
              <a:t>DeepSeek</a:t>
            </a:r>
            <a:r>
              <a:rPr lang="zh-CN" altLang="en-US" dirty="0">
                <a:solidFill>
                  <a:srgbClr val="66BA36"/>
                </a:solidFill>
              </a:rPr>
              <a:t> </a:t>
            </a:r>
            <a:r>
              <a:rPr lang="en" altLang="zh-CN" dirty="0">
                <a:solidFill>
                  <a:srgbClr val="66BA36"/>
                </a:solidFill>
              </a:rPr>
              <a:t>Janus</a:t>
            </a:r>
            <a:r>
              <a:rPr lang="en-US" altLang="zh-CN" dirty="0">
                <a:solidFill>
                  <a:srgbClr val="66BA36"/>
                </a:solidFill>
              </a:rPr>
              <a:t>-Pro</a:t>
            </a:r>
            <a:endParaRPr lang="zh-CN" altLang="en-US" dirty="0">
              <a:solidFill>
                <a:srgbClr val="66BA36"/>
              </a:solidFill>
            </a:endParaRPr>
          </a:p>
        </p:txBody>
      </p:sp>
      <p:sp>
        <p:nvSpPr>
          <p:cNvPr id="5" name="内容占位符 4">
            <a:extLst>
              <a:ext uri="{FF2B5EF4-FFF2-40B4-BE49-F238E27FC236}">
                <a16:creationId xmlns:a16="http://schemas.microsoft.com/office/drawing/2014/main" id="{F1B32E37-75E3-D4FE-92FE-12956B0E770E}"/>
              </a:ext>
            </a:extLst>
          </p:cNvPr>
          <p:cNvSpPr>
            <a:spLocks noGrp="1"/>
          </p:cNvSpPr>
          <p:nvPr>
            <p:ph sz="half" idx="1"/>
          </p:nvPr>
        </p:nvSpPr>
        <p:spPr>
          <a:xfrm>
            <a:off x="623635" y="1246909"/>
            <a:ext cx="10963473" cy="5108171"/>
          </a:xfrm>
        </p:spPr>
        <p:txBody>
          <a:bodyPr/>
          <a:lstStyle/>
          <a:p>
            <a:r>
              <a:rPr lang="zh-CN" altLang="en-US" dirty="0"/>
              <a:t>论文链接：</a:t>
            </a:r>
            <a:r>
              <a:rPr lang="en" altLang="zh-CN" dirty="0"/>
              <a:t>https://</a:t>
            </a:r>
            <a:r>
              <a:rPr lang="en" altLang="zh-CN" dirty="0" err="1"/>
              <a:t>github.com</a:t>
            </a:r>
            <a:r>
              <a:rPr lang="en" altLang="zh-CN" dirty="0"/>
              <a:t>/</a:t>
            </a:r>
            <a:r>
              <a:rPr lang="en" altLang="zh-CN" dirty="0" err="1"/>
              <a:t>deepseek</a:t>
            </a:r>
            <a:r>
              <a:rPr lang="en" altLang="zh-CN" dirty="0"/>
              <a:t>-ai/Janus/</a:t>
            </a:r>
            <a:r>
              <a:rPr lang="en" altLang="zh-CN" dirty="0" err="1"/>
              <a:t>janus_pro_tech_report.pdf</a:t>
            </a:r>
            <a:endParaRPr lang="en" altLang="zh-CN" dirty="0"/>
          </a:p>
          <a:p>
            <a:r>
              <a:rPr lang="zh-CN" altLang="en-US" dirty="0"/>
              <a:t>项目主页： </a:t>
            </a:r>
            <a:r>
              <a:rPr lang="en" altLang="zh-CN" dirty="0"/>
              <a:t>https://</a:t>
            </a:r>
            <a:r>
              <a:rPr lang="en" altLang="zh-CN" dirty="0" err="1"/>
              <a:t>github.com</a:t>
            </a:r>
            <a:r>
              <a:rPr lang="en" altLang="zh-CN" dirty="0"/>
              <a:t>/</a:t>
            </a:r>
            <a:r>
              <a:rPr lang="en" altLang="zh-CN" dirty="0" err="1"/>
              <a:t>deepseek</a:t>
            </a:r>
            <a:r>
              <a:rPr lang="en" altLang="zh-CN" dirty="0"/>
              <a:t>-ai/</a:t>
            </a:r>
            <a:r>
              <a:rPr lang="en" altLang="zh-CN" dirty="0" err="1"/>
              <a:t>JanusJanus</a:t>
            </a:r>
            <a:endParaRPr lang="en" altLang="zh-CN" dirty="0"/>
          </a:p>
          <a:p>
            <a:r>
              <a:rPr lang="zh-CN" altLang="en-US" dirty="0"/>
              <a:t>模型下载： </a:t>
            </a:r>
            <a:r>
              <a:rPr lang="en" altLang="zh-CN" dirty="0"/>
              <a:t>https://</a:t>
            </a:r>
            <a:r>
              <a:rPr lang="en" altLang="zh-CN" dirty="0" err="1"/>
              <a:t>huggingface.co</a:t>
            </a:r>
            <a:r>
              <a:rPr lang="en" altLang="zh-CN" dirty="0"/>
              <a:t>/</a:t>
            </a:r>
            <a:r>
              <a:rPr lang="en" altLang="zh-CN" dirty="0" err="1"/>
              <a:t>deepseek</a:t>
            </a:r>
            <a:r>
              <a:rPr lang="en" altLang="zh-CN" dirty="0"/>
              <a:t>-ai/ Janus-Pro-7B</a:t>
            </a:r>
          </a:p>
          <a:p>
            <a:r>
              <a:rPr lang="zh-CN" altLang="en-US" dirty="0"/>
              <a:t>在线 </a:t>
            </a:r>
            <a:r>
              <a:rPr lang="en" altLang="zh-CN" dirty="0"/>
              <a:t>Demo</a:t>
            </a:r>
            <a:r>
              <a:rPr lang="zh-CN" altLang="en" dirty="0"/>
              <a:t>：</a:t>
            </a:r>
            <a:r>
              <a:rPr lang="en" altLang="zh-CN" dirty="0"/>
              <a:t>https://</a:t>
            </a:r>
            <a:r>
              <a:rPr lang="en" altLang="zh-CN" dirty="0" err="1"/>
              <a:t>huggingface.co</a:t>
            </a:r>
            <a:r>
              <a:rPr lang="en" altLang="zh-CN" dirty="0"/>
              <a:t>/spaces/</a:t>
            </a:r>
            <a:r>
              <a:rPr lang="en" altLang="zh-CN" dirty="0" err="1"/>
              <a:t>deepseek</a:t>
            </a:r>
            <a:r>
              <a:rPr lang="en" altLang="zh-CN" dirty="0"/>
              <a:t>-ai/Janus-Pro-7B</a:t>
            </a:r>
          </a:p>
        </p:txBody>
      </p:sp>
      <p:pic>
        <p:nvPicPr>
          <p:cNvPr id="2" name="Picture 2" descr="思考表情包图片-思考表情包模板下载-包图网">
            <a:extLst>
              <a:ext uri="{FF2B5EF4-FFF2-40B4-BE49-F238E27FC236}">
                <a16:creationId xmlns:a16="http://schemas.microsoft.com/office/drawing/2014/main" id="{79CA10AA-FE02-1324-CA2C-1B07B3AB90D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40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D8F6806-4AE9-8085-C9F8-E55F3CFCEA20}"/>
              </a:ext>
            </a:extLst>
          </p:cNvPr>
          <p:cNvSpPr>
            <a:spLocks noGrp="1"/>
          </p:cNvSpPr>
          <p:nvPr>
            <p:ph type="title"/>
          </p:nvPr>
        </p:nvSpPr>
        <p:spPr/>
        <p:txBody>
          <a:bodyPr/>
          <a:lstStyle/>
          <a:p>
            <a:r>
              <a:rPr lang="en-US" altLang="zh-CN" dirty="0"/>
              <a:t>Reference</a:t>
            </a:r>
            <a:r>
              <a:rPr lang="zh-CN" altLang="en-US" dirty="0"/>
              <a:t> </a:t>
            </a:r>
            <a:r>
              <a:rPr lang="en-US" altLang="zh-CN" dirty="0"/>
              <a:t>&amp;</a:t>
            </a:r>
            <a:r>
              <a:rPr lang="zh-CN" altLang="en-US" dirty="0"/>
              <a:t> 参考内容</a:t>
            </a:r>
          </a:p>
        </p:txBody>
      </p:sp>
      <p:sp>
        <p:nvSpPr>
          <p:cNvPr id="8" name="内容占位符 7">
            <a:extLst>
              <a:ext uri="{FF2B5EF4-FFF2-40B4-BE49-F238E27FC236}">
                <a16:creationId xmlns:a16="http://schemas.microsoft.com/office/drawing/2014/main" id="{27937C23-A4B0-5590-883C-109D5F212F18}"/>
              </a:ext>
            </a:extLst>
          </p:cNvPr>
          <p:cNvSpPr>
            <a:spLocks noGrp="1"/>
          </p:cNvSpPr>
          <p:nvPr>
            <p:ph sz="half" idx="1"/>
          </p:nvPr>
        </p:nvSpPr>
        <p:spPr/>
        <p:txBody>
          <a:bodyPr/>
          <a:lstStyle/>
          <a:p>
            <a:r>
              <a:rPr lang="en" altLang="zh-CN" dirty="0">
                <a:hlinkClick r:id="rId2"/>
              </a:rPr>
              <a:t>https://mp.weixin.qq.com/s/Ao5V0ICGX3X2HWfIw23YAQ</a:t>
            </a:r>
            <a:endParaRPr lang="en" altLang="zh-CN" dirty="0"/>
          </a:p>
          <a:p>
            <a:r>
              <a:rPr lang="en" altLang="zh-CN" dirty="0">
                <a:hlinkClick r:id="rId3"/>
              </a:rPr>
              <a:t>https://mp.weixin.qq.com/s/NLk9JUJskvCIy7IiMCQAUw</a:t>
            </a:r>
            <a:endParaRPr lang="en" altLang="zh-CN" dirty="0"/>
          </a:p>
          <a:p>
            <a:r>
              <a:rPr lang="en" altLang="zh-CN" dirty="0">
                <a:hlinkClick r:id="rId4"/>
              </a:rPr>
              <a:t>https://mp.weixin.qq.com/s/XuJh7huN2Ndsy2b3Mr1pbQ</a:t>
            </a:r>
            <a:endParaRPr lang="en" altLang="zh-CN" dirty="0"/>
          </a:p>
          <a:p>
            <a:r>
              <a:rPr lang="en" altLang="zh-CN" dirty="0">
                <a:hlinkClick r:id="rId5"/>
              </a:rPr>
              <a:t>https://www.zhihu.com/question/10723450802</a:t>
            </a:r>
            <a:endParaRPr lang="en" altLang="zh-CN" dirty="0"/>
          </a:p>
          <a:p>
            <a:r>
              <a:rPr lang="en" altLang="zh-CN" dirty="0">
                <a:hlinkClick r:id="rId6"/>
              </a:rPr>
              <a:t>https://zhuanlan.zhihu.com/p/20764953677</a:t>
            </a:r>
            <a:endParaRPr lang="en" altLang="zh-CN" dirty="0"/>
          </a:p>
          <a:p>
            <a:endParaRPr lang="en" altLang="zh-CN" dirty="0"/>
          </a:p>
          <a:p>
            <a:endParaRPr lang="zh-CN" altLang="en-US" dirty="0"/>
          </a:p>
        </p:txBody>
      </p:sp>
    </p:spTree>
    <p:extLst>
      <p:ext uri="{BB962C8B-B14F-4D97-AF65-F5344CB8AC3E}">
        <p14:creationId xmlns:p14="http://schemas.microsoft.com/office/powerpoint/2010/main" val="129337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p:txBody>
          <a:bodyPr/>
          <a:lstStyle/>
          <a:p>
            <a:r>
              <a:rPr lang="zh-CN" altLang="en-US" sz="3600" dirty="0"/>
              <a:t>视频目录大纲</a:t>
            </a:r>
          </a:p>
        </p:txBody>
      </p:sp>
      <p:sp>
        <p:nvSpPr>
          <p:cNvPr id="3" name="内容占位符 2">
            <a:extLst>
              <a:ext uri="{FF2B5EF4-FFF2-40B4-BE49-F238E27FC236}">
                <a16:creationId xmlns:a16="http://schemas.microsoft.com/office/drawing/2014/main" id="{B244A42C-4EA1-0BA9-68DC-09FE68154A55}"/>
              </a:ext>
            </a:extLst>
          </p:cNvPr>
          <p:cNvSpPr>
            <a:spLocks noGrp="1"/>
          </p:cNvSpPr>
          <p:nvPr>
            <p:ph sz="half" idx="1"/>
          </p:nvPr>
        </p:nvSpPr>
        <p:spPr/>
        <p:txBody>
          <a:bodyPr anchor="t"/>
          <a:lstStyle/>
          <a:p>
            <a:pPr marL="457200" indent="-457200" algn="l">
              <a:buFont typeface="+mj-lt"/>
              <a:buAutoNum type="arabicPeriod"/>
            </a:pPr>
            <a:endParaRPr lang="en-US" altLang="zh-CN" sz="2800" dirty="0"/>
          </a:p>
          <a:p>
            <a:pPr marL="457200" indent="-457200" algn="l">
              <a:buFont typeface="+mj-lt"/>
              <a:buAutoNum type="arabicPeriod"/>
            </a:pPr>
            <a:r>
              <a:rPr lang="en-US" altLang="zh-CN" sz="2800" dirty="0"/>
              <a:t>DeepSeek</a:t>
            </a:r>
            <a:r>
              <a:rPr lang="zh-CN" altLang="en-US" sz="2800" dirty="0"/>
              <a:t> </a:t>
            </a:r>
            <a:r>
              <a:rPr lang="en" altLang="zh-CN" sz="2800" dirty="0"/>
              <a:t>Janus</a:t>
            </a:r>
            <a:r>
              <a:rPr lang="en-US" altLang="zh-CN" sz="2800" dirty="0"/>
              <a:t>-Pro</a:t>
            </a:r>
            <a:r>
              <a:rPr lang="zh-CN" altLang="en-US" sz="2800" dirty="0"/>
              <a:t> 技术文章解读</a:t>
            </a:r>
            <a:endParaRPr lang="en-US" altLang="zh-CN" sz="2800" dirty="0"/>
          </a:p>
          <a:p>
            <a:pPr marL="457200" indent="-457200" algn="l">
              <a:buFont typeface="+mj-lt"/>
              <a:buAutoNum type="arabicPeriod"/>
            </a:pPr>
            <a:r>
              <a:rPr lang="zh-CN" altLang="en-US" sz="2800" dirty="0"/>
              <a:t>从 </a:t>
            </a:r>
            <a:r>
              <a:rPr lang="en-US" altLang="zh-CN" sz="2800" dirty="0"/>
              <a:t>DeepSeek</a:t>
            </a:r>
            <a:r>
              <a:rPr lang="zh-CN" altLang="en-US" sz="2800" dirty="0"/>
              <a:t> </a:t>
            </a:r>
            <a:r>
              <a:rPr lang="en" altLang="zh-CN" sz="2800" dirty="0"/>
              <a:t>Janus</a:t>
            </a:r>
            <a:r>
              <a:rPr lang="en-US" altLang="zh-CN" sz="2800" dirty="0"/>
              <a:t> </a:t>
            </a:r>
            <a:r>
              <a:rPr lang="zh-CN" altLang="en-US" sz="2800" dirty="0"/>
              <a:t>到</a:t>
            </a:r>
            <a:r>
              <a:rPr lang="en-US" altLang="zh-CN" sz="2800" dirty="0"/>
              <a:t> </a:t>
            </a:r>
            <a:r>
              <a:rPr lang="en" altLang="zh-CN" sz="2800" dirty="0" err="1"/>
              <a:t>JanusFlow</a:t>
            </a:r>
            <a:r>
              <a:rPr lang="zh-CN" altLang="en-US" sz="2800" dirty="0"/>
              <a:t> 终极 </a:t>
            </a:r>
            <a:r>
              <a:rPr lang="en" altLang="zh-CN" sz="2800" dirty="0"/>
              <a:t>Janus</a:t>
            </a:r>
            <a:r>
              <a:rPr lang="en-US" altLang="zh-CN" sz="2800" dirty="0"/>
              <a:t>-Pro</a:t>
            </a:r>
          </a:p>
          <a:p>
            <a:pPr marL="457200" indent="-457200">
              <a:buFont typeface="+mj-lt"/>
              <a:buAutoNum type="arabicPeriod"/>
            </a:pPr>
            <a:r>
              <a:rPr lang="en-US" altLang="zh-CN" sz="2800" dirty="0"/>
              <a:t>DeepSeek </a:t>
            </a:r>
            <a:r>
              <a:rPr lang="en" altLang="zh-CN" sz="2800" dirty="0"/>
              <a:t>Janus</a:t>
            </a:r>
            <a:r>
              <a:rPr lang="en-US" altLang="zh-CN" sz="2800" dirty="0"/>
              <a:t>-Pro</a:t>
            </a:r>
            <a:r>
              <a:rPr lang="zh-CN" altLang="en-US" sz="2800" dirty="0"/>
              <a:t> 实测效果</a:t>
            </a:r>
            <a:endParaRPr lang="en-US" altLang="zh-CN" sz="2800" dirty="0"/>
          </a:p>
          <a:p>
            <a:pPr marL="457200" indent="-457200" algn="l">
              <a:buFont typeface="+mj-lt"/>
              <a:buAutoNum type="arabicPeriod"/>
            </a:pPr>
            <a:r>
              <a:rPr lang="zh-CN" altLang="en-US" sz="2800" dirty="0"/>
              <a:t>对产业的思考与小结</a:t>
            </a:r>
            <a:endParaRPr lang="en-US" altLang="zh-CN" sz="2800" dirty="0"/>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77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3046988"/>
          </a:xfrm>
          <a:prstGeom prst="rect">
            <a:avLst/>
          </a:prstGeom>
          <a:noFill/>
        </p:spPr>
        <p:txBody>
          <a:bodyPr wrap="square" rtlCol="0">
            <a:spAutoFit/>
          </a:bodyPr>
          <a:lstStyle/>
          <a:p>
            <a:pPr algn="ctr"/>
            <a:r>
              <a:rPr lang="en" altLang="zh-CN" sz="9600" b="1" dirty="0">
                <a:solidFill>
                  <a:schemeClr val="bg1"/>
                </a:solidFill>
                <a:latin typeface="Lexend" pitchFamily="2" charset="0"/>
                <a:ea typeface="+mj-ea"/>
              </a:rPr>
              <a:t>Janus</a:t>
            </a:r>
            <a:r>
              <a:rPr lang="en-US" altLang="zh-CN" sz="9600" b="1" dirty="0">
                <a:solidFill>
                  <a:schemeClr val="bg1"/>
                </a:solidFill>
                <a:latin typeface="Lexend" pitchFamily="2" charset="0"/>
                <a:ea typeface="+mj-ea"/>
              </a:rPr>
              <a:t>-Pro</a:t>
            </a:r>
            <a:r>
              <a:rPr lang="zh-CN" altLang="en-US" sz="9600" b="1" dirty="0">
                <a:solidFill>
                  <a:schemeClr val="bg1"/>
                </a:solidFill>
                <a:latin typeface="Lexend" pitchFamily="2" charset="0"/>
                <a:ea typeface="+mj-ea"/>
              </a:rPr>
              <a:t> </a:t>
            </a:r>
            <a:endParaRPr lang="en-US" altLang="zh-CN" sz="9600" b="1" dirty="0">
              <a:solidFill>
                <a:schemeClr val="bg1"/>
              </a:solidFill>
              <a:latin typeface="Lexend" pitchFamily="2" charset="0"/>
              <a:ea typeface="+mj-ea"/>
            </a:endParaRPr>
          </a:p>
          <a:p>
            <a:pPr algn="ctr"/>
            <a:r>
              <a:rPr lang="zh-CN" altLang="en-US" sz="9600" b="1" dirty="0">
                <a:solidFill>
                  <a:schemeClr val="bg1"/>
                </a:solidFill>
                <a:latin typeface="Lexend" pitchFamily="2" charset="0"/>
                <a:ea typeface="+mj-ea"/>
              </a:rPr>
              <a:t>技术文章解读</a:t>
            </a:r>
            <a:endParaRPr lang="en-US" altLang="zh-CN" sz="9600" b="1" dirty="0">
              <a:solidFill>
                <a:schemeClr val="bg1"/>
              </a:solidFill>
              <a:latin typeface="Lexend" pitchFamily="2" charset="0"/>
              <a:ea typeface="+mj-ea"/>
            </a:endParaRPr>
          </a:p>
        </p:txBody>
      </p:sp>
    </p:spTree>
    <p:extLst>
      <p:ext uri="{BB962C8B-B14F-4D97-AF65-F5344CB8AC3E}">
        <p14:creationId xmlns:p14="http://schemas.microsoft.com/office/powerpoint/2010/main" val="230663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AB118-7680-3128-7844-10D822458117}"/>
              </a:ext>
            </a:extLst>
          </p:cNvPr>
          <p:cNvSpPr>
            <a:spLocks noGrp="1"/>
          </p:cNvSpPr>
          <p:nvPr>
            <p:ph type="title"/>
          </p:nvPr>
        </p:nvSpPr>
        <p:spPr>
          <a:xfrm>
            <a:off x="623635" y="522789"/>
            <a:ext cx="10963473" cy="589190"/>
          </a:xfrm>
        </p:spPr>
        <p:txBody>
          <a:bodyPr/>
          <a:lstStyle/>
          <a:p>
            <a:r>
              <a:rPr lang="en" altLang="zh-CN" dirty="0"/>
              <a:t>Janus </a:t>
            </a:r>
            <a:r>
              <a:rPr lang="zh-CN" altLang="en-US" dirty="0"/>
              <a:t>的训练分为三个阶段</a:t>
            </a:r>
          </a:p>
        </p:txBody>
      </p:sp>
      <p:sp>
        <p:nvSpPr>
          <p:cNvPr id="3" name="内容占位符 2">
            <a:extLst>
              <a:ext uri="{FF2B5EF4-FFF2-40B4-BE49-F238E27FC236}">
                <a16:creationId xmlns:a16="http://schemas.microsoft.com/office/drawing/2014/main" id="{173EC29B-A478-4442-5941-1E788A8D820F}"/>
              </a:ext>
            </a:extLst>
          </p:cNvPr>
          <p:cNvSpPr>
            <a:spLocks noGrp="1"/>
          </p:cNvSpPr>
          <p:nvPr>
            <p:ph sz="half" idx="1"/>
          </p:nvPr>
        </p:nvSpPr>
        <p:spPr>
          <a:xfrm>
            <a:off x="623635" y="1246909"/>
            <a:ext cx="10963473" cy="5108171"/>
          </a:xfrm>
        </p:spPr>
        <p:txBody>
          <a:bodyPr/>
          <a:lstStyle/>
          <a:p>
            <a:r>
              <a:rPr lang="zh-CN" altLang="en-US" sz="1600" b="1" dirty="0"/>
              <a:t>第一阶段：</a:t>
            </a:r>
            <a:r>
              <a:rPr lang="zh-CN" altLang="en-US" sz="1600" dirty="0"/>
              <a:t>使用 </a:t>
            </a:r>
            <a:r>
              <a:rPr lang="en" altLang="zh-CN" sz="1600" dirty="0"/>
              <a:t>Image Caption </a:t>
            </a:r>
            <a:r>
              <a:rPr lang="zh-CN" altLang="en-US" sz="1600" dirty="0"/>
              <a:t>和 </a:t>
            </a:r>
            <a:r>
              <a:rPr lang="en" altLang="zh-CN" sz="1600" dirty="0"/>
              <a:t>ImageNet </a:t>
            </a:r>
            <a:r>
              <a:rPr lang="zh-CN" altLang="en-US" sz="1600" dirty="0"/>
              <a:t>文生图数据，对 </a:t>
            </a:r>
            <a:r>
              <a:rPr lang="en" altLang="zh-CN" sz="1600" dirty="0"/>
              <a:t>understanding adaptor, generation adaptor, image head </a:t>
            </a:r>
            <a:r>
              <a:rPr lang="zh-CN" altLang="en-US" sz="1600" dirty="0"/>
              <a:t>三个模块进行训练，起到 </a:t>
            </a:r>
            <a:r>
              <a:rPr lang="en" altLang="zh-CN" sz="1600" dirty="0"/>
              <a:t>warm up </a:t>
            </a:r>
            <a:r>
              <a:rPr lang="zh-CN" altLang="en-US" sz="1600" dirty="0"/>
              <a:t>的效果。</a:t>
            </a:r>
          </a:p>
          <a:p>
            <a:r>
              <a:rPr lang="zh-CN" altLang="en-US" sz="1600" b="1" dirty="0"/>
              <a:t>第二阶段：</a:t>
            </a:r>
            <a:r>
              <a:rPr lang="zh-CN" altLang="en-US" sz="1600" dirty="0"/>
              <a:t>打开 </a:t>
            </a:r>
            <a:r>
              <a:rPr lang="en" altLang="zh-CN" sz="1600" dirty="0"/>
              <a:t>LLM </a:t>
            </a:r>
            <a:r>
              <a:rPr lang="zh-CN" altLang="en-US" sz="1600" dirty="0"/>
              <a:t>和 </a:t>
            </a:r>
            <a:r>
              <a:rPr lang="en" altLang="zh-CN" sz="1600" dirty="0"/>
              <a:t>text head</a:t>
            </a:r>
            <a:r>
              <a:rPr lang="zh-CN" altLang="en" sz="1600" dirty="0"/>
              <a:t>，</a:t>
            </a:r>
            <a:r>
              <a:rPr lang="zh-CN" altLang="en-US" sz="1600" dirty="0"/>
              <a:t>使用大量纯文本、图生文和文生图数据进行预训练。对文生图数据，让 </a:t>
            </a:r>
            <a:r>
              <a:rPr lang="en" altLang="zh-CN" sz="1600" dirty="0"/>
              <a:t>ImageNet </a:t>
            </a:r>
            <a:r>
              <a:rPr lang="zh-CN" altLang="en-US" sz="1600" dirty="0"/>
              <a:t>出现在文生图数据之前，先学习像素依赖关系，然后学习场景生成 。</a:t>
            </a:r>
          </a:p>
          <a:p>
            <a:r>
              <a:rPr lang="zh-CN" altLang="en-US" sz="1600" b="1" dirty="0"/>
              <a:t>第三阶段：</a:t>
            </a:r>
            <a:r>
              <a:rPr lang="zh-CN" altLang="en-US" sz="1600" dirty="0"/>
              <a:t>打开 </a:t>
            </a:r>
            <a:r>
              <a:rPr lang="en" altLang="zh-CN" sz="1600" dirty="0"/>
              <a:t>understanding encoder</a:t>
            </a:r>
            <a:r>
              <a:rPr lang="zh-CN" altLang="en" sz="1600" dirty="0"/>
              <a:t>，</a:t>
            </a:r>
            <a:r>
              <a:rPr lang="zh-CN" altLang="en-US" sz="1600" dirty="0"/>
              <a:t>使用指令跟随数据进行有监督的微调。</a:t>
            </a:r>
          </a:p>
        </p:txBody>
      </p:sp>
      <p:pic>
        <p:nvPicPr>
          <p:cNvPr id="4" name="图片 3">
            <a:extLst>
              <a:ext uri="{FF2B5EF4-FFF2-40B4-BE49-F238E27FC236}">
                <a16:creationId xmlns:a16="http://schemas.microsoft.com/office/drawing/2014/main" id="{42707D21-D6EF-1FE7-A166-DDC3D4093B57}"/>
              </a:ext>
            </a:extLst>
          </p:cNvPr>
          <p:cNvPicPr>
            <a:picLocks noChangeAspect="1"/>
          </p:cNvPicPr>
          <p:nvPr/>
        </p:nvPicPr>
        <p:blipFill>
          <a:blip r:embed="rId2"/>
          <a:stretch>
            <a:fillRect/>
          </a:stretch>
        </p:blipFill>
        <p:spPr>
          <a:xfrm>
            <a:off x="672709" y="3513762"/>
            <a:ext cx="10851343" cy="2841001"/>
          </a:xfrm>
          <a:prstGeom prst="rect">
            <a:avLst/>
          </a:prstGeom>
        </p:spPr>
      </p:pic>
    </p:spTree>
    <p:extLst>
      <p:ext uri="{BB962C8B-B14F-4D97-AF65-F5344CB8AC3E}">
        <p14:creationId xmlns:p14="http://schemas.microsoft.com/office/powerpoint/2010/main" val="1584324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780836" y="3236827"/>
            <a:ext cx="10952252" cy="2800767"/>
          </a:xfrm>
          <a:prstGeom prst="rect">
            <a:avLst/>
          </a:prstGeom>
          <a:noFill/>
        </p:spPr>
        <p:txBody>
          <a:bodyPr wrap="square" rtlCol="0">
            <a:spAutoFit/>
          </a:bodyPr>
          <a:lstStyle/>
          <a:p>
            <a:pPr algn="ctr"/>
            <a:r>
              <a:rPr lang="en" altLang="zh-CN" sz="8800" b="1" dirty="0">
                <a:solidFill>
                  <a:schemeClr val="bg1"/>
                </a:solidFill>
                <a:latin typeface="Lexend" pitchFamily="2" charset="0"/>
                <a:ea typeface="+mj-ea"/>
              </a:rPr>
              <a:t>Janus</a:t>
            </a:r>
            <a:r>
              <a:rPr lang="zh-CN" altLang="en-US" sz="8800" b="1" dirty="0">
                <a:solidFill>
                  <a:schemeClr val="bg1"/>
                </a:solidFill>
                <a:latin typeface="Lexend" pitchFamily="2" charset="0"/>
                <a:ea typeface="+mj-ea"/>
              </a:rPr>
              <a:t>、</a:t>
            </a:r>
            <a:r>
              <a:rPr lang="en" altLang="zh-CN" sz="8800" b="1" dirty="0" err="1">
                <a:solidFill>
                  <a:schemeClr val="bg1"/>
                </a:solidFill>
                <a:latin typeface="Lexend" pitchFamily="2" charset="0"/>
                <a:ea typeface="+mj-ea"/>
              </a:rPr>
              <a:t>JanusFlow</a:t>
            </a:r>
            <a:r>
              <a:rPr lang="zh-CN" altLang="en-US" sz="8800" b="1" dirty="0">
                <a:solidFill>
                  <a:schemeClr val="bg1"/>
                </a:solidFill>
                <a:latin typeface="Lexend" pitchFamily="2" charset="0"/>
                <a:ea typeface="+mj-ea"/>
              </a:rPr>
              <a:t>、</a:t>
            </a:r>
            <a:r>
              <a:rPr lang="en" altLang="zh-CN" sz="8800" b="1" dirty="0">
                <a:solidFill>
                  <a:schemeClr val="bg1"/>
                </a:solidFill>
                <a:latin typeface="Lexend" pitchFamily="2" charset="0"/>
                <a:ea typeface="+mj-ea"/>
              </a:rPr>
              <a:t>Janus</a:t>
            </a:r>
            <a:r>
              <a:rPr lang="en-US" altLang="zh-CN" sz="8800" b="1" dirty="0">
                <a:solidFill>
                  <a:schemeClr val="bg1"/>
                </a:solidFill>
                <a:latin typeface="Lexend" pitchFamily="2" charset="0"/>
                <a:ea typeface="+mj-ea"/>
              </a:rPr>
              <a:t>-Pro</a:t>
            </a:r>
          </a:p>
        </p:txBody>
      </p:sp>
    </p:spTree>
    <p:extLst>
      <p:ext uri="{BB962C8B-B14F-4D97-AF65-F5344CB8AC3E}">
        <p14:creationId xmlns:p14="http://schemas.microsoft.com/office/powerpoint/2010/main" val="301624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90FEE3-F61C-8566-DD25-AA2BD9FC042B}"/>
              </a:ext>
            </a:extLst>
          </p:cNvPr>
          <p:cNvSpPr>
            <a:spLocks noGrp="1"/>
          </p:cNvSpPr>
          <p:nvPr>
            <p:ph type="title"/>
          </p:nvPr>
        </p:nvSpPr>
        <p:spPr>
          <a:xfrm>
            <a:off x="623635" y="522789"/>
            <a:ext cx="10963473" cy="589190"/>
          </a:xfrm>
        </p:spPr>
        <p:txBody>
          <a:bodyPr/>
          <a:lstStyle/>
          <a:p>
            <a:r>
              <a:rPr lang="en" altLang="zh-CN" dirty="0"/>
              <a:t>DeepSeek Janus</a:t>
            </a:r>
            <a:r>
              <a:rPr lang="zh-CN" altLang="en-US" dirty="0"/>
              <a:t>、</a:t>
            </a:r>
            <a:r>
              <a:rPr lang="en" altLang="zh-CN" dirty="0" err="1"/>
              <a:t>JanusFlow</a:t>
            </a:r>
            <a:r>
              <a:rPr lang="zh-CN" altLang="en-US" dirty="0"/>
              <a:t>、</a:t>
            </a:r>
            <a:r>
              <a:rPr lang="en" altLang="zh-CN" dirty="0"/>
              <a:t>Janus</a:t>
            </a:r>
            <a:r>
              <a:rPr lang="en-US" altLang="zh-CN" dirty="0"/>
              <a:t>-Pro</a:t>
            </a:r>
            <a:endParaRPr lang="zh-CN" altLang="en-US" dirty="0"/>
          </a:p>
        </p:txBody>
      </p:sp>
      <p:sp>
        <p:nvSpPr>
          <p:cNvPr id="4" name="内容占位符 3">
            <a:extLst>
              <a:ext uri="{FF2B5EF4-FFF2-40B4-BE49-F238E27FC236}">
                <a16:creationId xmlns:a16="http://schemas.microsoft.com/office/drawing/2014/main" id="{7FE6AADE-7586-D990-2D7F-2860D9D4A5F6}"/>
              </a:ext>
            </a:extLst>
          </p:cNvPr>
          <p:cNvSpPr>
            <a:spLocks noGrp="1"/>
          </p:cNvSpPr>
          <p:nvPr>
            <p:ph sz="half" idx="1"/>
          </p:nvPr>
        </p:nvSpPr>
        <p:spPr>
          <a:xfrm>
            <a:off x="623635" y="1246909"/>
            <a:ext cx="10963473" cy="5108171"/>
          </a:xfrm>
        </p:spPr>
        <p:txBody>
          <a:bodyPr/>
          <a:lstStyle/>
          <a:p>
            <a:r>
              <a:rPr lang="en" altLang="zh-CN" dirty="0"/>
              <a:t>DeepSeek VLM </a:t>
            </a:r>
            <a:r>
              <a:rPr lang="zh-CN" altLang="en-US" dirty="0"/>
              <a:t>系列发布路线：</a:t>
            </a:r>
          </a:p>
        </p:txBody>
      </p:sp>
      <p:sp>
        <p:nvSpPr>
          <p:cNvPr id="7" name="文本框 6">
            <a:extLst>
              <a:ext uri="{FF2B5EF4-FFF2-40B4-BE49-F238E27FC236}">
                <a16:creationId xmlns:a16="http://schemas.microsoft.com/office/drawing/2014/main" id="{9067D761-17F9-E9C4-CA75-CCF474BD712E}"/>
              </a:ext>
            </a:extLst>
          </p:cNvPr>
          <p:cNvSpPr txBox="1"/>
          <p:nvPr/>
        </p:nvSpPr>
        <p:spPr>
          <a:xfrm>
            <a:off x="1369700" y="3277255"/>
            <a:ext cx="9457362" cy="523220"/>
          </a:xfrm>
          <a:prstGeom prst="rect">
            <a:avLst/>
          </a:prstGeom>
          <a:noFill/>
        </p:spPr>
        <p:txBody>
          <a:bodyPr wrap="square">
            <a:spAutoFit/>
          </a:bodyPr>
          <a:lstStyle/>
          <a:p>
            <a:pPr lvl="1"/>
            <a:r>
              <a:rPr lang="en" altLang="zh-CN" sz="2800" kern="0" dirty="0">
                <a:solidFill>
                  <a:srgbClr val="374154"/>
                </a:solidFill>
                <a:latin typeface="Lexend" pitchFamily="2" charset="0"/>
                <a:ea typeface="微软雅黑" pitchFamily="34" charset="-122"/>
              </a:rPr>
              <a:t>Janus 1.3b → Janus Flow 1.3b → Janus-pro-7b</a:t>
            </a:r>
          </a:p>
        </p:txBody>
      </p:sp>
      <p:sp>
        <p:nvSpPr>
          <p:cNvPr id="10" name="文本框 9">
            <a:extLst>
              <a:ext uri="{FF2B5EF4-FFF2-40B4-BE49-F238E27FC236}">
                <a16:creationId xmlns:a16="http://schemas.microsoft.com/office/drawing/2014/main" id="{78611E12-2706-B720-6940-BCD1DF62B691}"/>
              </a:ext>
            </a:extLst>
          </p:cNvPr>
          <p:cNvSpPr txBox="1"/>
          <p:nvPr/>
        </p:nvSpPr>
        <p:spPr>
          <a:xfrm>
            <a:off x="1369700" y="4097475"/>
            <a:ext cx="2506787" cy="523220"/>
          </a:xfrm>
          <a:prstGeom prst="rect">
            <a:avLst/>
          </a:prstGeom>
          <a:noFill/>
        </p:spPr>
        <p:txBody>
          <a:bodyPr wrap="square">
            <a:spAutoFit/>
          </a:bodyPr>
          <a:lstStyle/>
          <a:p>
            <a:pPr lvl="1"/>
            <a:r>
              <a:rPr lang="en-US" altLang="zh-CN" sz="2800" b="1" kern="0" dirty="0">
                <a:solidFill>
                  <a:srgbClr val="374154"/>
                </a:solidFill>
                <a:latin typeface="Lexend" pitchFamily="2" charset="0"/>
                <a:ea typeface="微软雅黑" pitchFamily="34" charset="-122"/>
              </a:rPr>
              <a:t>2024.10</a:t>
            </a:r>
            <a:endParaRPr lang="en" altLang="zh-CN" sz="2800" b="1" kern="0" dirty="0">
              <a:solidFill>
                <a:srgbClr val="374154"/>
              </a:solidFill>
              <a:latin typeface="Lexend" pitchFamily="2" charset="0"/>
              <a:ea typeface="微软雅黑" pitchFamily="34" charset="-122"/>
            </a:endParaRPr>
          </a:p>
        </p:txBody>
      </p:sp>
      <p:sp>
        <p:nvSpPr>
          <p:cNvPr id="11" name="文本框 10">
            <a:extLst>
              <a:ext uri="{FF2B5EF4-FFF2-40B4-BE49-F238E27FC236}">
                <a16:creationId xmlns:a16="http://schemas.microsoft.com/office/drawing/2014/main" id="{A1FE4649-44FB-8DA9-5F27-03C52A8A5277}"/>
              </a:ext>
            </a:extLst>
          </p:cNvPr>
          <p:cNvSpPr txBox="1"/>
          <p:nvPr/>
        </p:nvSpPr>
        <p:spPr>
          <a:xfrm>
            <a:off x="4306397" y="4097475"/>
            <a:ext cx="2506787" cy="523220"/>
          </a:xfrm>
          <a:prstGeom prst="rect">
            <a:avLst/>
          </a:prstGeom>
          <a:noFill/>
        </p:spPr>
        <p:txBody>
          <a:bodyPr wrap="square">
            <a:spAutoFit/>
          </a:bodyPr>
          <a:lstStyle/>
          <a:p>
            <a:pPr lvl="1"/>
            <a:r>
              <a:rPr lang="en-US" altLang="zh-CN" sz="2800" b="1" kern="0" dirty="0">
                <a:solidFill>
                  <a:srgbClr val="374154"/>
                </a:solidFill>
                <a:latin typeface="Lexend" pitchFamily="2" charset="0"/>
                <a:ea typeface="微软雅黑" pitchFamily="34" charset="-122"/>
              </a:rPr>
              <a:t>2024.11</a:t>
            </a:r>
            <a:endParaRPr lang="en" altLang="zh-CN" sz="2800" b="1" kern="0" dirty="0">
              <a:solidFill>
                <a:srgbClr val="374154"/>
              </a:solidFill>
              <a:latin typeface="Lexend" pitchFamily="2" charset="0"/>
              <a:ea typeface="微软雅黑" pitchFamily="34" charset="-122"/>
            </a:endParaRPr>
          </a:p>
        </p:txBody>
      </p:sp>
      <p:sp>
        <p:nvSpPr>
          <p:cNvPr id="12" name="文本框 11">
            <a:extLst>
              <a:ext uri="{FF2B5EF4-FFF2-40B4-BE49-F238E27FC236}">
                <a16:creationId xmlns:a16="http://schemas.microsoft.com/office/drawing/2014/main" id="{CD48364F-1FB0-82FA-9BA6-9643E35A1084}"/>
              </a:ext>
            </a:extLst>
          </p:cNvPr>
          <p:cNvSpPr txBox="1"/>
          <p:nvPr/>
        </p:nvSpPr>
        <p:spPr>
          <a:xfrm>
            <a:off x="7563305" y="4097475"/>
            <a:ext cx="2506787" cy="523220"/>
          </a:xfrm>
          <a:prstGeom prst="rect">
            <a:avLst/>
          </a:prstGeom>
          <a:noFill/>
        </p:spPr>
        <p:txBody>
          <a:bodyPr wrap="square">
            <a:spAutoFit/>
          </a:bodyPr>
          <a:lstStyle/>
          <a:p>
            <a:pPr lvl="1"/>
            <a:r>
              <a:rPr lang="en-US" altLang="zh-CN" sz="2800" b="1" kern="0" dirty="0">
                <a:solidFill>
                  <a:srgbClr val="374154"/>
                </a:solidFill>
                <a:latin typeface="Lexend" pitchFamily="2" charset="0"/>
                <a:ea typeface="微软雅黑" pitchFamily="34" charset="-122"/>
              </a:rPr>
              <a:t>2025.01.28</a:t>
            </a:r>
            <a:endParaRPr lang="en" altLang="zh-CN" sz="2800" b="1" kern="0" dirty="0">
              <a:solidFill>
                <a:srgbClr val="374154"/>
              </a:solidFill>
              <a:latin typeface="Lexend" pitchFamily="2" charset="0"/>
              <a:ea typeface="微软雅黑" pitchFamily="34" charset="-122"/>
            </a:endParaRPr>
          </a:p>
        </p:txBody>
      </p:sp>
    </p:spTree>
    <p:extLst>
      <p:ext uri="{BB962C8B-B14F-4D97-AF65-F5344CB8AC3E}">
        <p14:creationId xmlns:p14="http://schemas.microsoft.com/office/powerpoint/2010/main" val="59488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2A061E-8B25-131D-0FFA-FA4F539D2111}"/>
              </a:ext>
            </a:extLst>
          </p:cNvPr>
          <p:cNvSpPr>
            <a:spLocks noGrp="1"/>
          </p:cNvSpPr>
          <p:nvPr>
            <p:ph type="title"/>
          </p:nvPr>
        </p:nvSpPr>
        <p:spPr>
          <a:xfrm>
            <a:off x="623635" y="522789"/>
            <a:ext cx="10963473" cy="589190"/>
          </a:xfrm>
        </p:spPr>
        <p:txBody>
          <a:bodyPr/>
          <a:lstStyle/>
          <a:p>
            <a:r>
              <a:rPr lang="en" altLang="zh-CN" dirty="0"/>
              <a:t>DeepSeek</a:t>
            </a:r>
            <a:r>
              <a:rPr lang="zh-CN" altLang="en-US" dirty="0"/>
              <a:t> </a:t>
            </a:r>
            <a:r>
              <a:rPr lang="en" altLang="zh-CN" dirty="0"/>
              <a:t>Janus</a:t>
            </a:r>
            <a:endParaRPr lang="zh-CN" altLang="en-US" dirty="0"/>
          </a:p>
        </p:txBody>
      </p:sp>
      <p:sp>
        <p:nvSpPr>
          <p:cNvPr id="3" name="内容占位符 2">
            <a:extLst>
              <a:ext uri="{FF2B5EF4-FFF2-40B4-BE49-F238E27FC236}">
                <a16:creationId xmlns:a16="http://schemas.microsoft.com/office/drawing/2014/main" id="{1D945682-18E6-60A7-26C1-F538723CE5D3}"/>
              </a:ext>
            </a:extLst>
          </p:cNvPr>
          <p:cNvSpPr>
            <a:spLocks noGrp="1"/>
          </p:cNvSpPr>
          <p:nvPr>
            <p:ph sz="half" idx="1"/>
          </p:nvPr>
        </p:nvSpPr>
        <p:spPr>
          <a:xfrm>
            <a:off x="623635" y="1246909"/>
            <a:ext cx="10963473" cy="5108171"/>
          </a:xfrm>
        </p:spPr>
        <p:txBody>
          <a:bodyPr/>
          <a:lstStyle/>
          <a:p>
            <a:r>
              <a:rPr lang="zh-CN" altLang="en-US" dirty="0"/>
              <a:t>基于自回归的多模态理解与生成统一模型。</a:t>
            </a:r>
            <a:r>
              <a:rPr lang="en" altLang="zh-CN" dirty="0"/>
              <a:t>Janus </a:t>
            </a:r>
            <a:r>
              <a:rPr lang="zh-CN" altLang="en-US" dirty="0"/>
              <a:t>的核心思想是对理解和生成任务的视觉编码进行解耦，在提升了模型的灵活性的同时，有效缓解了使用单一视觉编码导致的冲突和性能瓶颈。</a:t>
            </a:r>
          </a:p>
        </p:txBody>
      </p:sp>
      <p:pic>
        <p:nvPicPr>
          <p:cNvPr id="7" name="图片 6">
            <a:extLst>
              <a:ext uri="{FF2B5EF4-FFF2-40B4-BE49-F238E27FC236}">
                <a16:creationId xmlns:a16="http://schemas.microsoft.com/office/drawing/2014/main" id="{DE3D0235-86AF-FE75-B26C-729CC76FBE7F}"/>
              </a:ext>
            </a:extLst>
          </p:cNvPr>
          <p:cNvPicPr>
            <a:picLocks noChangeAspect="1"/>
          </p:cNvPicPr>
          <p:nvPr/>
        </p:nvPicPr>
        <p:blipFill>
          <a:blip r:embed="rId2"/>
          <a:stretch>
            <a:fillRect/>
          </a:stretch>
        </p:blipFill>
        <p:spPr>
          <a:xfrm>
            <a:off x="2146456" y="3100641"/>
            <a:ext cx="8061976" cy="3389060"/>
          </a:xfrm>
          <a:prstGeom prst="rect">
            <a:avLst/>
          </a:prstGeom>
        </p:spPr>
      </p:pic>
    </p:spTree>
    <p:extLst>
      <p:ext uri="{BB962C8B-B14F-4D97-AF65-F5344CB8AC3E}">
        <p14:creationId xmlns:p14="http://schemas.microsoft.com/office/powerpoint/2010/main" val="209510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1BCC51E-B430-C945-E52C-BEFF8788C230}"/>
              </a:ext>
            </a:extLst>
          </p:cNvPr>
          <p:cNvSpPr>
            <a:spLocks noGrp="1"/>
          </p:cNvSpPr>
          <p:nvPr>
            <p:ph type="title"/>
          </p:nvPr>
        </p:nvSpPr>
        <p:spPr/>
        <p:txBody>
          <a:bodyPr/>
          <a:lstStyle/>
          <a:p>
            <a:r>
              <a:rPr lang="en" altLang="zh-CN" dirty="0"/>
              <a:t>DeepSeek</a:t>
            </a:r>
            <a:r>
              <a:rPr lang="zh-CN" altLang="en-US" dirty="0"/>
              <a:t> </a:t>
            </a:r>
            <a:r>
              <a:rPr lang="en" altLang="zh-CN" dirty="0"/>
              <a:t>Janus</a:t>
            </a:r>
            <a:endParaRPr lang="zh-CN" altLang="en-US" dirty="0"/>
          </a:p>
        </p:txBody>
      </p:sp>
      <p:sp>
        <p:nvSpPr>
          <p:cNvPr id="3" name="内容占位符 2">
            <a:extLst>
              <a:ext uri="{FF2B5EF4-FFF2-40B4-BE49-F238E27FC236}">
                <a16:creationId xmlns:a16="http://schemas.microsoft.com/office/drawing/2014/main" id="{842F6537-5BC5-C668-8757-377F31ECFC1E}"/>
              </a:ext>
            </a:extLst>
          </p:cNvPr>
          <p:cNvSpPr>
            <a:spLocks noGrp="1"/>
          </p:cNvSpPr>
          <p:nvPr>
            <p:ph sz="half" idx="1"/>
          </p:nvPr>
        </p:nvSpPr>
        <p:spPr/>
        <p:txBody>
          <a:bodyPr/>
          <a:lstStyle/>
          <a:p>
            <a:r>
              <a:rPr lang="zh-CN" altLang="en-US" sz="1800" dirty="0">
                <a:effectLst/>
              </a:rPr>
              <a:t>为简化整个模型，对多模态理解任务来说，使用 </a:t>
            </a:r>
            <a:r>
              <a:rPr lang="en" altLang="zh-CN" sz="1800" dirty="0">
                <a:effectLst/>
              </a:rPr>
              <a:t>SigLIP-Large-Patch16-384 </a:t>
            </a:r>
            <a:r>
              <a:rPr lang="zh-CN" altLang="en-US" sz="1800" dirty="0">
                <a:effectLst/>
              </a:rPr>
              <a:t>编码图像特征。对视觉生成任务来说，使用 </a:t>
            </a:r>
            <a:r>
              <a:rPr lang="en" altLang="zh-CN" sz="1800" dirty="0">
                <a:effectLst/>
              </a:rPr>
              <a:t>Llama</a:t>
            </a:r>
            <a:r>
              <a:rPr lang="zh-CN" altLang="en-US" sz="1800" dirty="0">
                <a:effectLst/>
              </a:rPr>
              <a:t> </a:t>
            </a:r>
            <a:r>
              <a:rPr lang="en" altLang="zh-CN" sz="1800" dirty="0">
                <a:effectLst/>
              </a:rPr>
              <a:t>Gen </a:t>
            </a:r>
            <a:r>
              <a:rPr lang="zh-CN" altLang="en-US" sz="1800" dirty="0">
                <a:effectLst/>
              </a:rPr>
              <a:t>中标准 </a:t>
            </a:r>
            <a:r>
              <a:rPr lang="en" altLang="zh-CN" sz="1800" dirty="0">
                <a:effectLst/>
              </a:rPr>
              <a:t>VQ Tokenizer </a:t>
            </a:r>
            <a:r>
              <a:rPr lang="zh-CN" altLang="en-US" sz="1800" dirty="0">
                <a:effectLst/>
              </a:rPr>
              <a:t>编码</a:t>
            </a:r>
            <a:r>
              <a:rPr lang="zh-CN" altLang="en-US" sz="1800" dirty="0"/>
              <a:t>图像特征</a:t>
            </a:r>
            <a:r>
              <a:rPr lang="zh-CN" altLang="en-US" sz="1800" dirty="0">
                <a:effectLst/>
              </a:rPr>
              <a:t>。</a:t>
            </a:r>
            <a:endParaRPr lang="en-US" altLang="zh-CN" sz="1800" dirty="0">
              <a:effectLst/>
            </a:endParaRPr>
          </a:p>
          <a:p>
            <a:r>
              <a:rPr lang="zh-CN" altLang="en-US" sz="1800" dirty="0">
                <a:effectLst/>
              </a:rPr>
              <a:t>编码后信息分别经过一个 </a:t>
            </a:r>
            <a:r>
              <a:rPr lang="en" altLang="zh-CN" sz="1800" dirty="0">
                <a:effectLst/>
              </a:rPr>
              <a:t>adaptor</a:t>
            </a:r>
            <a:r>
              <a:rPr lang="zh-CN" altLang="en" sz="1800" dirty="0">
                <a:effectLst/>
              </a:rPr>
              <a:t>，</a:t>
            </a:r>
            <a:r>
              <a:rPr lang="zh-CN" altLang="en-US" sz="1800" dirty="0">
                <a:effectLst/>
              </a:rPr>
              <a:t>然后送入 </a:t>
            </a:r>
            <a:r>
              <a:rPr lang="en" altLang="zh-CN" sz="1800" dirty="0">
                <a:effectLst/>
              </a:rPr>
              <a:t>LLM </a:t>
            </a:r>
            <a:r>
              <a:rPr lang="zh-CN" altLang="en-US" sz="1800" dirty="0">
                <a:effectLst/>
              </a:rPr>
              <a:t>。整个模型是使用 </a:t>
            </a:r>
            <a:r>
              <a:rPr lang="en" altLang="zh-CN" sz="1800" dirty="0">
                <a:effectLst/>
              </a:rPr>
              <a:t>Next-Token-Prediction </a:t>
            </a:r>
            <a:r>
              <a:rPr lang="zh-CN" altLang="en-US" sz="1800" dirty="0">
                <a:effectLst/>
              </a:rPr>
              <a:t>方式进行训练，采用 </a:t>
            </a:r>
            <a:r>
              <a:rPr lang="en" altLang="zh-CN" sz="1800" dirty="0">
                <a:effectLst/>
              </a:rPr>
              <a:t>causal attention mask</a:t>
            </a:r>
            <a:r>
              <a:rPr lang="zh-CN" altLang="en" sz="1800" dirty="0">
                <a:effectLst/>
              </a:rPr>
              <a:t>，</a:t>
            </a:r>
            <a:r>
              <a:rPr lang="zh-CN" altLang="en-US" sz="1800" dirty="0">
                <a:effectLst/>
              </a:rPr>
              <a:t>和 </a:t>
            </a:r>
            <a:r>
              <a:rPr lang="en" altLang="zh-CN" sz="1800" dirty="0">
                <a:effectLst/>
              </a:rPr>
              <a:t>LLM </a:t>
            </a:r>
            <a:r>
              <a:rPr lang="zh-CN" altLang="en-US" sz="1800" dirty="0">
                <a:effectLst/>
              </a:rPr>
              <a:t>训练方式一致。</a:t>
            </a:r>
            <a:endParaRPr kumimoji="1" lang="zh-CN" altLang="en-US" sz="1800" dirty="0"/>
          </a:p>
        </p:txBody>
      </p:sp>
      <p:pic>
        <p:nvPicPr>
          <p:cNvPr id="5" name="图片 4">
            <a:extLst>
              <a:ext uri="{FF2B5EF4-FFF2-40B4-BE49-F238E27FC236}">
                <a16:creationId xmlns:a16="http://schemas.microsoft.com/office/drawing/2014/main" id="{E1176628-1543-A811-1D91-4E085C6910F0}"/>
              </a:ext>
            </a:extLst>
          </p:cNvPr>
          <p:cNvPicPr>
            <a:picLocks noChangeAspect="1"/>
          </p:cNvPicPr>
          <p:nvPr/>
        </p:nvPicPr>
        <p:blipFill>
          <a:blip r:embed="rId2"/>
          <a:stretch>
            <a:fillRect/>
          </a:stretch>
        </p:blipFill>
        <p:spPr>
          <a:xfrm>
            <a:off x="2067393" y="3100950"/>
            <a:ext cx="8061976" cy="3389060"/>
          </a:xfrm>
          <a:prstGeom prst="rect">
            <a:avLst/>
          </a:prstGeom>
        </p:spPr>
      </p:pic>
    </p:spTree>
    <p:extLst>
      <p:ext uri="{BB962C8B-B14F-4D97-AF65-F5344CB8AC3E}">
        <p14:creationId xmlns:p14="http://schemas.microsoft.com/office/powerpoint/2010/main" val="20205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29506</TotalTime>
  <Words>1116</Words>
  <Application>Microsoft Macintosh PowerPoint</Application>
  <PresentationFormat>自定义</PresentationFormat>
  <Paragraphs>94</Paragraphs>
  <Slides>26</Slides>
  <Notes>5</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26</vt:i4>
      </vt:variant>
    </vt:vector>
  </HeadingPairs>
  <TitlesOfParts>
    <vt:vector size="41"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PowerPoint 演示文稿</vt:lpstr>
      <vt:lpstr>视频目录大纲</vt:lpstr>
      <vt:lpstr>PowerPoint 演示文稿</vt:lpstr>
      <vt:lpstr>Janus 的训练分为三个阶段</vt:lpstr>
      <vt:lpstr>PowerPoint 演示文稿</vt:lpstr>
      <vt:lpstr>DeepSeek Janus、JanusFlow、Janus-Pro</vt:lpstr>
      <vt:lpstr>DeepSeek Janus</vt:lpstr>
      <vt:lpstr>DeepSeek Janus</vt:lpstr>
      <vt:lpstr>DeepSeek JanusFlow</vt:lpstr>
      <vt:lpstr>DeepSeek JanusFlow</vt:lpstr>
      <vt:lpstr>DeepSeek JanusFlow</vt:lpstr>
      <vt:lpstr>Janus-Pro 主要改进</vt:lpstr>
      <vt:lpstr>Janus-Pro主要改进</vt:lpstr>
      <vt:lpstr>PowerPoint 演示文稿</vt:lpstr>
      <vt:lpstr>Janus-Pro vs flux Pro</vt:lpstr>
      <vt:lpstr>PowerPoint 演示文稿</vt:lpstr>
      <vt:lpstr>离散和连续的问题</vt:lpstr>
      <vt:lpstr>多模态 Scaling Law</vt:lpstr>
      <vt:lpstr>PowerPoint 演示文稿</vt:lpstr>
      <vt:lpstr>PowerPoint 演示文稿</vt:lpstr>
      <vt:lpstr>PowerPoint 演示文稿</vt:lpstr>
      <vt:lpstr>DeepSeek Janus </vt:lpstr>
      <vt:lpstr>DeepSeek JanusFlow </vt:lpstr>
      <vt:lpstr>DeepSeek Janus-Pro</vt:lpstr>
      <vt:lpstr>Reference &amp; 参考内容</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9756</cp:revision>
  <cp:lastPrinted>2023-09-08T09:14:01Z</cp:lastPrinted>
  <dcterms:created xsi:type="dcterms:W3CDTF">2020-08-28T08:44:19Z</dcterms:created>
  <dcterms:modified xsi:type="dcterms:W3CDTF">2025-02-03T14:24:45Z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